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" y="5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6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6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2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1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3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F98F-B72C-4F44-947A-8C3F17126351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A7459-30F4-480A-AF6C-C392D64D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32B3-E6B9-4BD7-B076-02F6B0F3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5C411-208A-4558-95EC-196004F6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Renishaw </a:t>
            </a:r>
            <a:r>
              <a:rPr lang="en-US" dirty="0" err="1"/>
              <a:t>inVia</a:t>
            </a:r>
            <a:r>
              <a:rPr lang="en-US" dirty="0"/>
              <a:t> Raman spectrometer</a:t>
            </a:r>
          </a:p>
          <a:p>
            <a:r>
              <a:rPr lang="en-US" dirty="0"/>
              <a:t>472 nm </a:t>
            </a:r>
            <a:r>
              <a:rPr lang="en-US" dirty="0" err="1"/>
              <a:t>Ar</a:t>
            </a:r>
            <a:r>
              <a:rPr lang="en-US" dirty="0"/>
              <a:t>-ion laser</a:t>
            </a:r>
          </a:p>
          <a:p>
            <a:r>
              <a:rPr lang="en-US" dirty="0"/>
              <a:t>Spectral resolution: 2.6 cm</a:t>
            </a:r>
            <a:r>
              <a:rPr lang="en-US" baseline="30000" dirty="0"/>
              <a:t>-1</a:t>
            </a:r>
          </a:p>
          <a:p>
            <a:r>
              <a:rPr lang="en-US" dirty="0"/>
              <a:t>Temperature measurement precision: ±0.1 K</a:t>
            </a:r>
          </a:p>
          <a:p>
            <a:r>
              <a:rPr lang="en-US" dirty="0"/>
              <a:t>Pressure measurement precision: ±0.007 MPa</a:t>
            </a:r>
          </a:p>
          <a:p>
            <a:r>
              <a:rPr lang="en-US" dirty="0"/>
              <a:t>Research grade methane and ethane acquired from </a:t>
            </a:r>
            <a:r>
              <a:rPr lang="en-US" dirty="0" err="1"/>
              <a:t>AirGas</a:t>
            </a:r>
            <a:r>
              <a:rPr lang="en-US" dirty="0"/>
              <a:t> Company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7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7B24D-7608-448E-B9A7-9B78F45A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5924-450D-43CD-A283-786FBEA46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Hydrate samples were prepared in a high-pressure chamber. Pressure was controlled by a </a:t>
            </a:r>
            <a:r>
              <a:rPr lang="en-US" dirty="0" err="1"/>
              <a:t>Quixiz</a:t>
            </a:r>
            <a:r>
              <a:rPr lang="en-US" dirty="0"/>
              <a:t> QX6000 pump. Temperature was controlled by a Peltier plate</a:t>
            </a:r>
          </a:p>
          <a:p>
            <a:r>
              <a:rPr lang="en-US" dirty="0"/>
              <a:t>Pore water was prepared by DI water and research grade NaCl</a:t>
            </a:r>
          </a:p>
          <a:p>
            <a:r>
              <a:rPr lang="en-US" dirty="0"/>
              <a:t>The sample was conditioned at XXX K for a period of XXX hours at XXX MPa, with a subcooling of XX K in respect to its computationally determined </a:t>
            </a:r>
            <a:r>
              <a:rPr lang="en-US" dirty="0" err="1"/>
              <a:t>L</a:t>
            </a:r>
            <a:r>
              <a:rPr lang="en-US" baseline="-25000" dirty="0" err="1"/>
              <a:t>w</a:t>
            </a:r>
            <a:r>
              <a:rPr lang="en-US" dirty="0"/>
              <a:t>-H-V equilibrium conditions.</a:t>
            </a:r>
          </a:p>
        </p:txBody>
      </p:sp>
    </p:spTree>
    <p:extLst>
      <p:ext uri="{BB962C8B-B14F-4D97-AF65-F5344CB8AC3E}">
        <p14:creationId xmlns:p14="http://schemas.microsoft.com/office/powerpoint/2010/main" val="1044410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105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Skyler Dong</dc:creator>
  <cp:lastModifiedBy>Skyler Dong</cp:lastModifiedBy>
  <cp:revision>15</cp:revision>
  <dcterms:created xsi:type="dcterms:W3CDTF">2018-05-31T17:30:33Z</dcterms:created>
  <dcterms:modified xsi:type="dcterms:W3CDTF">2018-05-31T17:44:37Z</dcterms:modified>
</cp:coreProperties>
</file>