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308" r:id="rId6"/>
    <p:sldId id="263" r:id="rId7"/>
    <p:sldId id="333" r:id="rId8"/>
    <p:sldId id="332" r:id="rId9"/>
    <p:sldId id="338" r:id="rId10"/>
    <p:sldId id="279" r:id="rId11"/>
    <p:sldId id="293" r:id="rId12"/>
    <p:sldId id="326" r:id="rId13"/>
    <p:sldId id="294" r:id="rId14"/>
    <p:sldId id="295" r:id="rId15"/>
    <p:sldId id="296" r:id="rId16"/>
    <p:sldId id="297" r:id="rId17"/>
    <p:sldId id="298" r:id="rId18"/>
    <p:sldId id="300" r:id="rId19"/>
    <p:sldId id="310" r:id="rId20"/>
    <p:sldId id="334" r:id="rId21"/>
    <p:sldId id="337" r:id="rId22"/>
    <p:sldId id="307" r:id="rId23"/>
    <p:sldId id="339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8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1" autoAdjust="0"/>
    <p:restoredTop sz="94954" autoAdjust="0"/>
  </p:normalViewPr>
  <p:slideViewPr>
    <p:cSldViewPr>
      <p:cViewPr varScale="1">
        <p:scale>
          <a:sx n="132" d="100"/>
          <a:sy n="132" d="100"/>
        </p:scale>
        <p:origin x="638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© 2017 UT GeoFluids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FE029D-B230-4AA5-AA48-F52317B74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88042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© 2017 UT GeoFluids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811DFE-1B61-4373-ADF6-A4EBC0F62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3771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UT GeoFluids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</a:t>
            </a:r>
            <a:r>
              <a:rPr lang="en-US" smtClean="0"/>
              <a:t>an opportunity for. 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2017 UT GeoFluids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51E3-2FE4-6D4D-9B05-81ED1E76C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986" y="6416674"/>
            <a:ext cx="2382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/>
              <a:t>© 2019 UT </a:t>
            </a:r>
            <a:r>
              <a:rPr lang="en-US" dirty="0" err="1"/>
              <a:t>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8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4A9747-4BA8-AC4C-B3DA-6A641A4C7FB6}"/>
              </a:ext>
            </a:extLst>
          </p:cNvPr>
          <p:cNvCxnSpPr>
            <a:cxnSpLocks/>
          </p:cNvCxnSpPr>
          <p:nvPr userDrawn="1"/>
        </p:nvCxnSpPr>
        <p:spPr>
          <a:xfrm>
            <a:off x="741987" y="6432552"/>
            <a:ext cx="817341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1102-4554-6E40-8EDA-41BD3F9BEA5C}"/>
              </a:ext>
            </a:extLst>
          </p:cNvPr>
          <p:cNvSpPr txBox="1"/>
          <p:nvPr userDrawn="1"/>
        </p:nvSpPr>
        <p:spPr>
          <a:xfrm>
            <a:off x="7949201" y="6469586"/>
            <a:ext cx="966199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10.13.</a:t>
            </a:r>
            <a:fld id="{4BA340B0-2394-4A2E-A9A4-96FDCFE20EA6}" type="slidenum">
              <a:rPr 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11990B-3676-E448-A064-3560C9CAE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6307013"/>
            <a:ext cx="513387" cy="4747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12FD9A8-E568-5F48-985E-51E2CFF4E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986" y="6416674"/>
            <a:ext cx="2382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/>
              <a:t>© 2019 UT </a:t>
            </a:r>
            <a:r>
              <a:rPr lang="en-US" dirty="0" err="1"/>
              <a:t>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57263"/>
            <a:ext cx="9144000" cy="9064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GeoFluids</a:t>
            </a:r>
            <a:r>
              <a:rPr lang="en-US" sz="4000" b="1" dirty="0"/>
              <a:t> 2020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19400" y="2043113"/>
            <a:ext cx="63246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Peter Flemings</a:t>
            </a:r>
          </a:p>
          <a:p>
            <a:r>
              <a:rPr lang="en-US" i="1" dirty="0">
                <a:solidFill>
                  <a:schemeClr val="tx1"/>
                </a:solidFill>
              </a:rPr>
              <a:t>Jack Germaine</a:t>
            </a:r>
          </a:p>
          <a:p>
            <a:r>
              <a:rPr lang="en-US" i="1" dirty="0">
                <a:solidFill>
                  <a:schemeClr val="tx1"/>
                </a:solidFill>
              </a:rPr>
              <a:t>Maria Nikolinakou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96188"/>
            <a:ext cx="4076700" cy="81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75469"/>
            <a:ext cx="2667000" cy="15710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47" y="3411720"/>
            <a:ext cx="1180348" cy="8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04293"/>
            <a:ext cx="1291549" cy="129154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8EEE-9800-2A40-9C05-A844F5A8B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8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Experimental Challenge #3: Elastic Moduli transverse isotropic material 0-100 MPa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37943"/>
            <a:ext cx="3165367" cy="2782344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7037" y="1162239"/>
            <a:ext cx="480752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Plan: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Elastic anisotropy (Young's modulus, shear modulus, and Poisson’s ratio) varies with stress level during K</a:t>
            </a:r>
            <a:r>
              <a:rPr lang="en-US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consolidation and is dependent on the general stress state (non-K</a:t>
            </a:r>
            <a:r>
              <a:rPr lang="en-US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conditions).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Explore velocities during different compression paths (K</a:t>
            </a:r>
            <a:r>
              <a:rPr lang="en-US" sz="2400" baseline="-25000" dirty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isostatic, etc.) and undrained shearing.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Different technologies for different stress levels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08" y="4070812"/>
            <a:ext cx="1418844" cy="1853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28724"/>
            <a:ext cx="1534668" cy="1737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797" y="4085597"/>
            <a:ext cx="1331976" cy="1730121"/>
          </a:xfrm>
          <a:prstGeom prst="rect">
            <a:avLst/>
          </a:prstGeom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204009" y="4713982"/>
            <a:ext cx="1231773" cy="1077218"/>
            <a:chOff x="3870955" y="2441702"/>
            <a:chExt cx="1495745" cy="1306785"/>
          </a:xfrm>
        </p:grpSpPr>
        <p:sp>
          <p:nvSpPr>
            <p:cNvPr id="16" name="Arc 15"/>
            <p:cNvSpPr/>
            <p:nvPr/>
          </p:nvSpPr>
          <p:spPr>
            <a:xfrm>
              <a:off x="3870955" y="3228441"/>
              <a:ext cx="392679" cy="321287"/>
            </a:xfrm>
            <a:prstGeom prst="arc">
              <a:avLst>
                <a:gd name="adj1" fmla="val 14723505"/>
                <a:gd name="adj2" fmla="val 21226265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43449" y="2441702"/>
              <a:ext cx="1423251" cy="1306785"/>
              <a:chOff x="3943449" y="2441702"/>
              <a:chExt cx="1423251" cy="1306785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4013137" y="2757889"/>
                <a:ext cx="609600" cy="990598"/>
              </a:xfrm>
              <a:prstGeom prst="straightConnector1">
                <a:avLst/>
              </a:prstGeom>
              <a:ln w="38100">
                <a:solidFill>
                  <a:srgbClr val="ED75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943449" y="2854569"/>
                    <a:ext cx="353761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3449" y="2854569"/>
                    <a:ext cx="35376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021" r="-17021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174854" y="2441702"/>
                    <a:ext cx="1191846" cy="39786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ED7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ED757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ED7572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ED757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4854" y="2441702"/>
                    <a:ext cx="1191846" cy="3978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18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/>
              <p:cNvCxnSpPr>
                <a:endCxn id="16" idx="0"/>
              </p:cNvCxnSpPr>
              <p:nvPr/>
            </p:nvCxnSpPr>
            <p:spPr>
              <a:xfrm flipH="1" flipV="1">
                <a:off x="3998397" y="3238656"/>
                <a:ext cx="14740" cy="509831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1CA6D-3E86-D34D-94EE-62701346B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Experimental Challenge #4: Rate effects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13312"/>
            <a:ext cx="3200400" cy="3047973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5268" y="683276"/>
            <a:ext cx="508633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Deeper, hotter,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mudrocks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more compressed at given effective stress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smectite-illite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unloading, creep?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Uniaxial compression tests under varying strain rates and constant axial effective stress conditions (incremental loading)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characterize creep rate and variation in the lateral stress ratio as a function of time and 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rigid wall devices and </a:t>
            </a:r>
            <a:r>
              <a:rPr lang="en-US" dirty="0" err="1"/>
              <a:t>triaxial</a:t>
            </a:r>
            <a:r>
              <a:rPr lang="en-US" dirty="0"/>
              <a:t> devices to vary the drainage height and provide lateral stress measurements.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Output: an understanding of the strain rate dependent compression curves that will form the basis of a rate-dependent </a:t>
            </a:r>
            <a:r>
              <a:rPr lang="en-US" dirty="0" err="1"/>
              <a:t>mudrock</a:t>
            </a:r>
            <a:r>
              <a:rPr lang="en-US" dirty="0"/>
              <a:t> model.   Determine potential for stress relaxation during the process of uniaxial compression.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7894"/>
            <a:ext cx="3211945" cy="26412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3EF2F-D4A4-E543-8FEA-C7EF902EB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Model Challenge #1: Stress dependency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1" y="646331"/>
            <a:ext cx="4791727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Plan: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Demonstrate dependence of frictional and undrained strength, and stress ratio on stress level. We observe dependence of the yield and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iso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-volumetric surfaces on stress level and loading direction.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We are incorporating stress level dependency into numerical models. </a:t>
            </a:r>
          </a:p>
          <a:p>
            <a:pPr marL="274320" indent="-285750">
              <a:buFont typeface="Arial" charset="0"/>
              <a:buChar char="•"/>
            </a:pPr>
            <a:r>
              <a:rPr lang="en-US" dirty="0"/>
              <a:t>We will develop an enhanced critical state model that builds on our experimental findings. Incorporate:</a:t>
            </a:r>
          </a:p>
          <a:p>
            <a:pPr marL="560070" indent="-285750">
              <a:buFont typeface="Wingdings" panose="05000000000000000000" pitchFamily="2" charset="2"/>
              <a:buChar char="§"/>
            </a:pPr>
            <a:r>
              <a:rPr lang="en-US" dirty="0"/>
              <a:t> the asymmetry (rotation) and evolution of the yield surface under complex geologic loading and high stress levels;</a:t>
            </a:r>
          </a:p>
          <a:p>
            <a:pPr marL="560070" indent="-285750">
              <a:buFont typeface="Wingdings" panose="05000000000000000000" pitchFamily="2" charset="2"/>
              <a:buChar char="§"/>
            </a:pPr>
            <a:r>
              <a:rPr lang="en-US" dirty="0"/>
              <a:t>stress-level dependency of frictional strength, undrained strength and stress ratio;</a:t>
            </a:r>
          </a:p>
          <a:p>
            <a:pPr marL="560070" indent="-285750">
              <a:buFont typeface="Wingdings" panose="05000000000000000000" pitchFamily="2" charset="2"/>
              <a:buChar char="§"/>
            </a:pPr>
            <a:r>
              <a:rPr lang="en-US" dirty="0"/>
              <a:t>strain-strain rate sensitivity.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</a:t>
            </a:r>
            <a:r>
              <a:rPr lang="en-US" dirty="0" smtClean="0"/>
              <a:t>: </a:t>
            </a:r>
            <a:r>
              <a:rPr lang="en-US" dirty="0" smtClean="0"/>
              <a:t>Mo</a:t>
            </a:r>
            <a:r>
              <a:rPr lang="en-US" dirty="0" smtClean="0"/>
              <a:t>re </a:t>
            </a:r>
            <a:r>
              <a:rPr lang="en-US" dirty="0"/>
              <a:t>realistic </a:t>
            </a:r>
            <a:r>
              <a:rPr lang="en-US" dirty="0" smtClean="0"/>
              <a:t>description of stress states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/>
          <a:stretch/>
        </p:blipFill>
        <p:spPr>
          <a:xfrm>
            <a:off x="4791727" y="1219200"/>
            <a:ext cx="4352273" cy="1623007"/>
          </a:xfrm>
          <a:prstGeom prst="rect">
            <a:avLst/>
          </a:prstGeom>
        </p:spPr>
      </p:pic>
      <p:pic>
        <p:nvPicPr>
          <p:cNvPr id="6" name="pictu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>
          <a:xfrm>
            <a:off x="4791727" y="2819400"/>
            <a:ext cx="4307958" cy="162300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124A2B-658D-BA4B-9FC7-32F3AF7A9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Model Challenge #2: 3D modeling of salt systems</a:t>
            </a:r>
            <a:endParaRPr lang="en-US" sz="3600" dirty="0"/>
          </a:p>
        </p:txBody>
      </p:sp>
      <p:pic>
        <p:nvPicPr>
          <p:cNvPr id="5" name="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85497"/>
            <a:ext cx="5252012" cy="3054696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685800"/>
            <a:ext cx="4114800" cy="5170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Plan: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We have studied salt systems using either plane-strain or axisymmetric models. These approaches cannot capture complex 3D salt geometries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develop static 3-dimensional models and study the effect of complex geometries to stress and pressure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build models of actual salt bodies and evaluate our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geomechanical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results with available data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provide criteria and guidelines for investing in a 3D studies.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46E76-F4FD-8A41-92DA-A44F289A3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 Challenge #3: Link stress/pressure to seismic imaging</a:t>
            </a:r>
            <a:endParaRPr lang="en-US" sz="34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473" y="523220"/>
            <a:ext cx="4191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Plan: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Build anisotropic velocity models using third order elasticity, based on the full stress tensor of our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geomechanical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models. 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Use anisotropic models to create synthetic seismic images of our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geomechanical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results. 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Application: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seismic migration (imaging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time migrated data using these models can be used for AVO </a:t>
            </a:r>
            <a:r>
              <a:rPr lang="en-US" dirty="0" smtClean="0"/>
              <a:t>analysis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Insight into how stress recorded in seismic data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A101A8B5B02F6E45B88AF3B553D13852@namprd06.prod.outlook.com" descr="A101A8B5B02F6E45B88AF3B553D13852@namprd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48560" r="6371" b="2881"/>
          <a:stretch/>
        </p:blipFill>
        <p:spPr bwMode="auto">
          <a:xfrm>
            <a:off x="4334998" y="514428"/>
            <a:ext cx="4572000" cy="19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5342" r="54598"/>
          <a:stretch/>
        </p:blipFill>
        <p:spPr bwMode="auto">
          <a:xfrm>
            <a:off x="4343400" y="4129404"/>
            <a:ext cx="1752600" cy="2031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Velocity Fig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48" y="4038600"/>
            <a:ext cx="1672552" cy="20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6041679"/>
            <a:ext cx="121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(Spikes &amp; Sen)</a:t>
            </a:r>
          </a:p>
        </p:txBody>
      </p:sp>
      <p:pic>
        <p:nvPicPr>
          <p:cNvPr id="1027" name="15C5DD924B8E2F4F94C9C7E251239CA2@namprd06.prod.outlook.com" descr="15C5DD924B8E2F4F94C9C7E251239CA2@namprd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50940" r="7581" b="4060"/>
          <a:stretch/>
        </p:blipFill>
        <p:spPr bwMode="auto">
          <a:xfrm>
            <a:off x="4310173" y="2355009"/>
            <a:ext cx="4460523" cy="17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585701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5835918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Shot Gather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1D83AA-CA58-1642-9F31-FB51AF80D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Challenge #4 : Pressure prediction workflows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9207" y="527108"/>
            <a:ext cx="300135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Plan: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Validate pressure/stress prediction workflows in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field.</a:t>
            </a: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Evaluate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relative benefits of investing into three-dimensional workflows.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99692" y="609600"/>
            <a:ext cx="6202292" cy="3666626"/>
            <a:chOff x="894756" y="280575"/>
            <a:chExt cx="7392854" cy="43704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199" t="13159" r="25301" b="51564"/>
            <a:stretch/>
          </p:blipFill>
          <p:spPr>
            <a:xfrm>
              <a:off x="2185188" y="2616887"/>
              <a:ext cx="6102422" cy="203414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4756" y="280575"/>
              <a:ext cx="7387184" cy="4370453"/>
              <a:chOff x="894756" y="280575"/>
              <a:chExt cx="7387184" cy="437045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039" t="12407" r="25000" b="52315"/>
              <a:stretch/>
            </p:blipFill>
            <p:spPr>
              <a:xfrm>
                <a:off x="2185188" y="544623"/>
                <a:ext cx="6096752" cy="201611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94756" y="280575"/>
                <a:ext cx="13677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/>
                    <a:cs typeface="Times New Roman"/>
                  </a:rPr>
                  <a:t>Drilling window, </a:t>
                </a:r>
                <a:r>
                  <a:rPr 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sz="2000" baseline="-25000" dirty="0"/>
                  <a:t>3</a:t>
                </a:r>
                <a:r>
                  <a:rPr lang="en-US" sz="2000" dirty="0">
                    <a:latin typeface="Times New Roman"/>
                    <a:cs typeface="Times New Roman"/>
                  </a:rPr>
                  <a:t>-u (</a:t>
                </a:r>
                <a:r>
                  <a:rPr lang="en-US" sz="2000" dirty="0" err="1">
                    <a:latin typeface="Times New Roman"/>
                    <a:cs typeface="Times New Roman"/>
                  </a:rPr>
                  <a:t>ppg</a:t>
                </a:r>
                <a:r>
                  <a:rPr lang="en-US" sz="2000" dirty="0">
                    <a:latin typeface="Times New Roman"/>
                    <a:cs typeface="Times New Roman"/>
                  </a:rPr>
                  <a:t>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70586" y="3207570"/>
                <a:ext cx="608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3.7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83269" y="2525914"/>
                <a:ext cx="525760" cy="30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5.4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98844" y="1858503"/>
                <a:ext cx="536599" cy="30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35132" y="3843980"/>
                <a:ext cx="452478" cy="30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1507789" y="1911058"/>
                <a:ext cx="272821" cy="219092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363405" y="1833406"/>
                <a:ext cx="881882" cy="552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63405" y="3994312"/>
                <a:ext cx="881883" cy="552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VES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05000" y="4312474"/>
                <a:ext cx="40836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Times New Roman"/>
                    <a:cs typeface="Times New Roman"/>
                  </a:rPr>
                  <a:t>Mud weights calculated from sea floor</a:t>
                </a:r>
              </a:p>
            </p:txBody>
          </p:sp>
        </p:grpSp>
      </p:grpSp>
      <p:sp useBgFill="1">
        <p:nvSpPr>
          <p:cNvPr id="8" name="Rectangle 7"/>
          <p:cNvSpPr/>
          <p:nvPr/>
        </p:nvSpPr>
        <p:spPr>
          <a:xfrm>
            <a:off x="3001357" y="1977507"/>
            <a:ext cx="541529" cy="1979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69473DB-21D3-3B47-AF10-D9FF8A1E5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Field Challenges: 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workflows to field examples </a:t>
            </a:r>
            <a:endParaRPr lang="en-US" sz="24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521176"/>
            <a:ext cx="441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Plan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: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Validate pressure &amp; stress predictions with field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data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Validate &amp; optimize pressure &amp; stress predictions workflows through application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Work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integrated salt system data set with borehole data and seismic data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Work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integrated thrust system data set with borehole data and seismic data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r="13451" b="12023"/>
          <a:stretch/>
        </p:blipFill>
        <p:spPr>
          <a:xfrm>
            <a:off x="4730316" y="461665"/>
            <a:ext cx="4441393" cy="487764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A350-720B-0E4F-B975-9D6DFCC44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9BD6C3-4317-45AC-9F5F-A182A0A6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17628-A93E-4E47-8EC0-9B2DCF71A176}"/>
              </a:ext>
            </a:extLst>
          </p:cNvPr>
          <p:cNvSpPr/>
          <p:nvPr/>
        </p:nvSpPr>
        <p:spPr>
          <a:xfrm>
            <a:off x="152400" y="685800"/>
            <a:ext cx="8991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Unconventional Challenge</a:t>
            </a:r>
          </a:p>
          <a:p>
            <a:endParaRPr lang="en-US" dirty="0"/>
          </a:p>
          <a:p>
            <a:r>
              <a:rPr lang="en-US" sz="2400" dirty="0"/>
              <a:t>Challenge: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Pore pressures </a:t>
            </a:r>
            <a:r>
              <a:rPr lang="en-US" sz="2400" dirty="0" smtClean="0"/>
              <a:t>impacted </a:t>
            </a:r>
            <a:r>
              <a:rPr lang="en-US" sz="2400" dirty="0"/>
              <a:t>by erosional unloading and hydrocarbon maturation.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Effective-stress approaches may not be successful.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Need process understanding of pore pressure evolution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evelop </a:t>
            </a:r>
            <a:r>
              <a:rPr lang="en-US" sz="2400" dirty="0"/>
              <a:t>systematic pore pressure prediction approach</a:t>
            </a:r>
          </a:p>
          <a:p>
            <a:endParaRPr lang="en-US" sz="2400" dirty="0"/>
          </a:p>
          <a:p>
            <a:r>
              <a:rPr lang="en-US" sz="2400" dirty="0"/>
              <a:t>Potential Field Locations: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Powder River Basin of Wyoming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Permian Basin of West Texas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9BD6C3-4317-45AC-9F5F-A182A0A6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17628-A93E-4E47-8EC0-9B2DCF71A176}"/>
              </a:ext>
            </a:extLst>
          </p:cNvPr>
          <p:cNvSpPr/>
          <p:nvPr/>
        </p:nvSpPr>
        <p:spPr>
          <a:xfrm>
            <a:off x="148262" y="304800"/>
            <a:ext cx="8991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Unconventional Challenge</a:t>
            </a:r>
            <a:endParaRPr lang="en-US" sz="2400" b="1" dirty="0"/>
          </a:p>
          <a:p>
            <a:endParaRPr lang="en-US" dirty="0"/>
          </a:p>
          <a:p>
            <a:r>
              <a:rPr lang="en-US" sz="2400" dirty="0"/>
              <a:t>Approach: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 pore pressure database (kicks, connection gases, DFITs and production data)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Characterize petrophysical response (</a:t>
            </a:r>
            <a:r>
              <a:rPr lang="en-US" sz="2400" dirty="0" err="1"/>
              <a:t>Vp</a:t>
            </a:r>
            <a:r>
              <a:rPr lang="en-US" sz="2400" dirty="0"/>
              <a:t>, Vs, RES)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 geological understanding (history of deposition/erosion, the organic content, and maturation timing).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 model of unloading </a:t>
            </a:r>
            <a:r>
              <a:rPr lang="en-US" sz="2400" dirty="0" smtClean="0"/>
              <a:t>response</a:t>
            </a:r>
          </a:p>
          <a:p>
            <a:pPr lvl="1"/>
            <a:endParaRPr lang="en-US" sz="2400" dirty="0"/>
          </a:p>
          <a:p>
            <a:r>
              <a:rPr lang="en-US" sz="2400" dirty="0"/>
              <a:t>Goal: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Optimized approach for pressure/stress prediction in unconventional basins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Illuminate role of unloading on overpressure?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Role of overpressure in </a:t>
            </a:r>
            <a:r>
              <a:rPr lang="en-US" sz="2400" dirty="0" smtClean="0"/>
              <a:t>hydrocarbon recovery</a:t>
            </a:r>
            <a:r>
              <a:rPr lang="en-US" sz="2400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Great projects for graduate students.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Deliverables:</a:t>
            </a:r>
            <a:endParaRPr lang="en-US" sz="24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" y="569821"/>
            <a:ext cx="91135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Cuttings Protocol: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deliver a protocol for on-site (on-rig) cleaning and testing of cuttings. We will provide correlations between liquid limits/clay fraction and stress ratio, friction angle, and undrained strength. This tool will allow quick estimation of least principal stress and strength during drilling.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 Pressure-Stress Atlas: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atlas that links that relates salt geometry to pressure and stress predictions. This will provide insight into qualitatively estimating stress, pressure, and hazardous zones near salt.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Map for Intact vs.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Resedimented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Behavior: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build a database that compares intact with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resedimented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behavior.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Experimental Database: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provide an online database containing our experimental measurements for use by the sponsors for internal evaluations.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Poromechanical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Results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Communicate and distribute model results in standard industry software format and in excel spreadsheets so that the insights are more easily applied.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Software: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continue to build online software to communicate the concepts we are developing in UT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continue to develop our workflow to couple seismic models with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poromechanical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 to predict pressure and stress.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Seismic Images: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will deliver tools and workflows to generate synthetic seismic datasets from our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poromechanical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u="sng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Annual </a:t>
            </a:r>
            <a:r>
              <a:rPr lang="en-US" sz="1600" u="sng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meeting:</a:t>
            </a:r>
            <a:endParaRPr lang="en-US" sz="16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9AF3-7DD1-2346-9B9B-999E6F73E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http://www-udc.ig.utexas.edu/geofluids/aboutus.php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2" y="1676400"/>
            <a:ext cx="8307271" cy="333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054346"/>
            <a:ext cx="338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(Proposal document posted here)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E1727-034B-7441-8788-F6B094F6D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C7BC5-AB6B-4908-8C67-2CFBC799B7E3}"/>
              </a:ext>
            </a:extLst>
          </p:cNvPr>
          <p:cNvCxnSpPr/>
          <p:nvPr/>
        </p:nvCxnSpPr>
        <p:spPr>
          <a:xfrm>
            <a:off x="3886200" y="1600200"/>
            <a:ext cx="0" cy="13716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953000"/>
            <a:ext cx="5058537" cy="13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the Future: UT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CF2A-923D-784C-8688-FA6B6D3D2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8269F-4211-3442-AA3F-DBA86D39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" y="866272"/>
            <a:ext cx="8829216" cy="51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8200" y="646331"/>
            <a:ext cx="6934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year program (2019-2028)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payment May 2019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cost to terminate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year buy-in if you start late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 MOA (Memorandum of Agreement or Amendment if already a member)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Signing amendment does obligate first payment.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 by University of Texas (Institute for Geophysics) - partnered with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Tufts University</a:t>
            </a:r>
            <a:endParaRPr lang="en-US" alt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Cost: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Initiate at $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,000, increment at 2% per year.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Overview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AEBB87-50A5-7742-9227-9F084A0AC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7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E46392-7FC1-4B1A-888E-8898CC364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1EBF68-4164-49D1-9C63-67E8354ABAAE}"/>
              </a:ext>
            </a:extLst>
          </p:cNvPr>
          <p:cNvGraphicFramePr>
            <a:graphicFrameLocks noGrp="1"/>
          </p:cNvGraphicFramePr>
          <p:nvPr/>
        </p:nvGraphicFramePr>
        <p:xfrm>
          <a:off x="1933092" y="1676400"/>
          <a:ext cx="5200650" cy="3131820"/>
        </p:xfrm>
        <a:graphic>
          <a:graphicData uri="http://schemas.openxmlformats.org/drawingml/2006/table">
            <a:tbl>
              <a:tblPr/>
              <a:tblGrid>
                <a:gridCol w="1724508">
                  <a:extLst>
                    <a:ext uri="{9D8B030D-6E8A-4147-A177-3AD203B41FA5}">
                      <a16:colId xmlns:a16="http://schemas.microsoft.com/office/drawing/2014/main" val="1787943276"/>
                    </a:ext>
                  </a:extLst>
                </a:gridCol>
                <a:gridCol w="1742592">
                  <a:extLst>
                    <a:ext uri="{9D8B030D-6E8A-4147-A177-3AD203B41FA5}">
                      <a16:colId xmlns:a16="http://schemas.microsoft.com/office/drawing/2014/main" val="32659408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923488309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Company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Signed MOA </a:t>
                      </a:r>
                      <a:r>
                        <a:rPr lang="en-US" dirty="0" err="1">
                          <a:effectLst/>
                        </a:rPr>
                        <a:t>Ammendment</a:t>
                      </a:r>
                      <a:endParaRPr lang="en-US" dirty="0">
                        <a:effectLst/>
                      </a:endParaRP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Paid YR 1?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6859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Anadarko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In Process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52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BHP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In Process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55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BP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TBD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6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Chevron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TBD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05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ConocoPhillips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Equinor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TBD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9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ExxonMobil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3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Hess Corp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TBD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6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Pemex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TBD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645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Repsol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06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Shell</a:t>
                      </a:r>
                    </a:p>
                  </a:txBody>
                  <a:tcPr marL="19050" marR="476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Yes</a:t>
                      </a:r>
                    </a:p>
                  </a:txBody>
                  <a:tcPr marL="19050" marR="47625" marT="19050" marB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NO</a:t>
                      </a:r>
                    </a:p>
                  </a:txBody>
                  <a:tcPr marL="19050" marR="47625" marT="19050" marB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1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BBE1E8-1137-47DB-B390-4755D18E0CBE}"/>
              </a:ext>
            </a:extLst>
          </p:cNvPr>
          <p:cNvSpPr txBox="1"/>
          <p:nvPr/>
        </p:nvSpPr>
        <p:spPr>
          <a:xfrm>
            <a:off x="1905383" y="762000"/>
            <a:ext cx="492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Status of </a:t>
            </a:r>
            <a:r>
              <a:rPr lang="en-US" sz="2400" dirty="0" err="1"/>
              <a:t>GeoFluids</a:t>
            </a:r>
            <a:r>
              <a:rPr lang="en-US" sz="2400" dirty="0"/>
              <a:t> 2020 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8ED82-D451-4B6F-B468-3C0D51E12112}"/>
              </a:ext>
            </a:extLst>
          </p:cNvPr>
          <p:cNvSpPr txBox="1"/>
          <p:nvPr/>
        </p:nvSpPr>
        <p:spPr>
          <a:xfrm>
            <a:off x="914400" y="5168591"/>
            <a:ext cx="755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of 11 current companies have already indicated they will join </a:t>
            </a:r>
            <a:r>
              <a:rPr lang="en-US" dirty="0" err="1"/>
              <a:t>GeoFluids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52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the Future: UT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CF2A-923D-784C-8688-FA6B6D3D2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8269F-4211-3442-AA3F-DBA86D39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" y="866272"/>
            <a:ext cx="8829216" cy="51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the Future: UT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CF2A-923D-784C-8688-FA6B6D3D2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8269F-4211-3442-AA3F-DBA86D39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" y="866272"/>
            <a:ext cx="8829216" cy="51752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EB28C90-347F-45CF-B42A-915E3E0ECC08}"/>
              </a:ext>
            </a:extLst>
          </p:cNvPr>
          <p:cNvSpPr/>
          <p:nvPr/>
        </p:nvSpPr>
        <p:spPr>
          <a:xfrm>
            <a:off x="-55346" y="1295400"/>
            <a:ext cx="2798546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4DB824-9D4C-49D0-81C3-7A4B072BAF36}"/>
              </a:ext>
            </a:extLst>
          </p:cNvPr>
          <p:cNvSpPr/>
          <p:nvPr/>
        </p:nvSpPr>
        <p:spPr>
          <a:xfrm>
            <a:off x="3188589" y="2895600"/>
            <a:ext cx="2798546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B505BA-9A99-4A38-AFE9-78DB08CA9982}"/>
              </a:ext>
            </a:extLst>
          </p:cNvPr>
          <p:cNvSpPr/>
          <p:nvPr/>
        </p:nvSpPr>
        <p:spPr>
          <a:xfrm>
            <a:off x="6308443" y="3411583"/>
            <a:ext cx="2798546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1000" y="646331"/>
            <a:ext cx="8382000" cy="57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Experimental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Intact vs.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resedimented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behavior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Complex stress paths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Velocity: VTI and role of composition and texture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b="1" dirty="0" err="1">
                <a:latin typeface="Calibri" charset="0"/>
                <a:ea typeface="Calibri" charset="0"/>
                <a:cs typeface="Calibri" charset="0"/>
              </a:rPr>
              <a:t>Poromechanical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pressure prediction with whole earth stress models.</a:t>
            </a:r>
            <a:endParaRPr lang="en-US" altLang="en-US" sz="800" dirty="0"/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Incorporate stress dependency and material anisotropy</a:t>
            </a:r>
            <a:endParaRPr lang="en-US" altLang="en-US" sz="800" dirty="0"/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synthetic seismic images of </a:t>
            </a:r>
            <a:r>
              <a:rPr lang="en-US" alt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geomechanical</a:t>
            </a: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Calibri" charset="0"/>
                <a:cs typeface="Times New Roman" panose="02020603050405020304" pitchFamily="18" charset="0"/>
              </a:rPr>
              <a:t>Unloading &amp; pore pressure prediction (</a:t>
            </a:r>
            <a:r>
              <a:rPr lang="en-US" altLang="en-US" sz="2400" dirty="0" err="1">
                <a:latin typeface="Calibri" panose="020F0502020204030204" pitchFamily="34" charset="0"/>
                <a:ea typeface="Calibri" charset="0"/>
                <a:cs typeface="Times New Roman" panose="02020603050405020304" pitchFamily="18" charset="0"/>
              </a:rPr>
              <a:t>unconventionals</a:t>
            </a:r>
            <a:r>
              <a:rPr lang="en-US" altLang="en-US" sz="2400" dirty="0">
                <a:latin typeface="Calibri" panose="020F0502020204030204" pitchFamily="34" charset="0"/>
                <a:ea typeface="Calibri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en-US" altLang="en-US" sz="2400" b="1" dirty="0">
                <a:latin typeface="Calibri" charset="0"/>
                <a:ea typeface="Calibri" charset="0"/>
                <a:cs typeface="Calibri" charset="0"/>
              </a:rPr>
              <a:t>Field studies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workflows to field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Research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17D2-68B6-5846-95C6-5891EC2FC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Experimental Challenge #1: Intact vs. </a:t>
            </a:r>
            <a:r>
              <a:rPr lang="en-US" sz="2800" dirty="0" err="1"/>
              <a:t>resedimented</a:t>
            </a:r>
            <a:r>
              <a:rPr lang="en-US" sz="2800" dirty="0"/>
              <a:t> behavior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46" t="11508" r="14918" b="17414"/>
          <a:stretch/>
        </p:blipFill>
        <p:spPr bwMode="auto">
          <a:xfrm>
            <a:off x="5181600" y="914400"/>
            <a:ext cx="3238500" cy="3109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3905018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Plan: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We will systematically compare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resedimented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with intact behavior.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Industry provides core samples (pilot project initiated)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Perform uniaxial compression, undrained </a:t>
            </a:r>
            <a:r>
              <a:rPr lang="en-US" dirty="0" err="1"/>
              <a:t>triaxial</a:t>
            </a:r>
            <a:r>
              <a:rPr lang="en-US" dirty="0"/>
              <a:t> shear, velocity measurements on intact core and companion </a:t>
            </a:r>
            <a:r>
              <a:rPr lang="en-US" dirty="0" err="1"/>
              <a:t>resedimented</a:t>
            </a:r>
            <a:r>
              <a:rPr lang="en-US" dirty="0"/>
              <a:t> specimens.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Develop map between resedimented and intact behavior.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AFBB6-83A3-8643-904A-DFC321DBE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6BE217-4A6A-4474-AFEA-F6FE0134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94465"/>
            <a:ext cx="295114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34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Experimental Challenge #2: </a:t>
            </a:r>
            <a:r>
              <a:rPr lang="en-US" sz="2800" dirty="0" err="1"/>
              <a:t>Poro</a:t>
            </a:r>
            <a:r>
              <a:rPr lang="en-US" sz="2800" dirty="0"/>
              <a:t>-mechanical behavior under generalized load conditions. </a:t>
            </a:r>
            <a:endParaRPr lang="en-US" sz="32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74073" y="1316653"/>
            <a:ext cx="4807527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Plan: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Mudrock</a:t>
            </a:r>
            <a:r>
              <a:rPr lang="en-US" dirty="0"/>
              <a:t> behavior along complex stress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compression and shear behaviors and evolution rates of the yield surface.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use </a:t>
            </a:r>
            <a:r>
              <a:rPr lang="en-US" dirty="0" err="1"/>
              <a:t>triaxial</a:t>
            </a:r>
            <a:r>
              <a:rPr lang="en-US" dirty="0"/>
              <a:t> device to investigate yield surface rotation to compressional (horizontal major principal stress) stress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Develop  3-axis testing device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 strains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decouples intermediate principal stress from the direction of loading.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Investigate compression and shear behavior as the material transitions from K</a:t>
            </a:r>
            <a:r>
              <a:rPr lang="en-US" baseline="-25000" dirty="0"/>
              <a:t>0</a:t>
            </a:r>
            <a:r>
              <a:rPr lang="en-US" dirty="0"/>
              <a:t> state of stress to the more general conditions found around salt features or within thrust belts.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62" y="990600"/>
            <a:ext cx="3765826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81" y="2638319"/>
            <a:ext cx="3581188" cy="35405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69514-E24D-7F48-B88B-82EDCFF50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2019 UT GeoFluids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2929&quot;&gt;&lt;property id=&quot;20148&quot; value=&quot;5&quot;/&gt;&lt;property id=&quot;20300&quot; value=&quot;Slide 1 - &amp;quot;How to Structure a Geofluids Presentation&amp;quot;&quot;/&gt;&lt;property id=&quot;20307&quot; value=&quot;262&quot;/&gt;&lt;/object&gt;&lt;object type=&quot;3&quot; unique_id=&quot;12931&quot;&gt;&lt;property id=&quot;20148&quot; value=&quot;5&quot;/&gt;&lt;property id=&quot;20300&quot; value=&quot;Slide 2 - &amp;quot;Outline&amp;quot;&quot;/&gt;&lt;property id=&quot;20307&quot; value=&quot;264&quot;/&gt;&lt;/object&gt;&lt;object type=&quot;3&quot; unique_id=&quot;12932&quot;&gt;&lt;property id=&quot;20148&quot; value=&quot;5&quot;/&gt;&lt;property id=&quot;20300&quot; value=&quot;Slide 3 - &amp;quot;Preparation for GeoFluids Meeting&amp;quot;&quot;/&gt;&lt;property id=&quot;20307&quot; value=&quot;265&quot;/&gt;&lt;/object&gt;&lt;object type=&quot;3&quot; unique_id=&quot;12933&quot;&gt;&lt;property id=&quot;20148&quot; value=&quot;5&quot;/&gt;&lt;property id=&quot;20300&quot; value=&quot;Slide 8 - &amp;quot;Structure of a Talk&amp;quot;&quot;/&gt;&lt;property id=&quot;20307&quot; value=&quot;266&quot;/&gt;&lt;/object&gt;&lt;object type=&quot;3&quot; unique_id=&quot;12935&quot;&gt;&lt;property id=&quot;20148&quot; value=&quot;5&quot;/&gt;&lt;property id=&quot;20300&quot; value=&quot;Slide 4 - &amp;quot;Styleguides&amp;quot;&quot;/&gt;&lt;property id=&quot;20307&quot; value=&quot;268&quot;/&gt;&lt;/object&gt;&lt;object type=&quot;3&quot; unique_id=&quot;12936&quot;&gt;&lt;property id=&quot;20148&quot; value=&quot;5&quot;/&gt;&lt;property id=&quot;20300&quot; value=&quot;Slide 5 - &amp;quot;GeoFluids 2017 PowerPoint Master Template&amp;quot;&quot;/&gt;&lt;property id=&quot;20307&quot; value=&quot;269&quot;/&gt;&lt;/object&gt;&lt;object type=&quot;3&quot; unique_id=&quot;12937&quot;&gt;&lt;property id=&quot;20148&quot; value=&quot;5&quot;/&gt;&lt;property id=&quot;20300&quot; value=&quot;Slide 6 - &amp;quot;Style Guide&amp;quot;&quot;/&gt;&lt;property id=&quot;20307&quot; value=&quot;270&quot;/&gt;&lt;/object&gt;&lt;object type=&quot;3&quot; unique_id=&quot;12939&quot;&gt;&lt;property id=&quot;20148&quot; value=&quot;5&quot;/&gt;&lt;property id=&quot;20300&quot; value=&quot;Slide 9 - &amp;quot;Title Slide Instructions&amp;quot;&quot;/&gt;&lt;property id=&quot;20307&quot; value=&quot;272&quot;/&gt;&lt;/object&gt;&lt;object type=&quot;3&quot; unique_id=&quot;12940&quot;&gt;&lt;property id=&quot;20148&quot; value=&quot;5&quot;/&gt;&lt;property id=&quot;20300&quot; value=&quot;Slide 11 - &amp;quot;About the Speaker Slide Instructions&amp;quot;&quot;/&gt;&lt;property id=&quot;20307&quot; value=&quot;273&quot;/&gt;&lt;/object&gt;&lt;object type=&quot;3&quot; unique_id=&quot;12941&quot;&gt;&lt;property id=&quot;20148&quot; value=&quot;5&quot;/&gt;&lt;property id=&quot;20300&quot; value=&quot;Slide 14 - &amp;quot;Introduction Slide Instructions&amp;quot;&quot;/&gt;&lt;property id=&quot;20307&quot; value=&quot;274&quot;/&gt;&lt;/object&gt;&lt;object type=&quot;3&quot; unique_id=&quot;12942&quot;&gt;&lt;property id=&quot;20148&quot; value=&quot;5&quot;/&gt;&lt;property id=&quot;20300&quot; value=&quot;Slide 13 - &amp;quot;Key Observations Slide Instructions&amp;quot;&quot;/&gt;&lt;property id=&quot;20307&quot; value=&quot;275&quot;/&gt;&lt;/object&gt;&lt;object type=&quot;3&quot; unique_id=&quot;12943&quot;&gt;&lt;property id=&quot;20148&quot; value=&quot;5&quot;/&gt;&lt;property id=&quot;20300&quot; value=&quot;Slide 15 - &amp;quot;Content Slide Instructions&amp;quot;&quot;/&gt;&lt;property id=&quot;20307&quot; value=&quot;276&quot;/&gt;&lt;/object&gt;&lt;object type=&quot;3&quot; unique_id=&quot;12944&quot;&gt;&lt;property id=&quot;20148&quot; value=&quot;5&quot;/&gt;&lt;property id=&quot;20300&quot; value=&quot;Slide 16 - &amp;quot;Image and Text Example&amp;quot;&quot;/&gt;&lt;property id=&quot;20307&quot; value=&quot;277&quot;/&gt;&lt;/object&gt;&lt;object type=&quot;3&quot; unique_id=&quot;12945&quot;&gt;&lt;property id=&quot;20148&quot; value=&quot;5&quot;/&gt;&lt;property id=&quot;20300&quot; value=&quot;Slide 17 - &amp;quot;Image Only Example&amp;quot;&quot;/&gt;&lt;property id=&quot;20307&quot; value=&quot;278&quot;/&gt;&lt;/object&gt;&lt;object type=&quot;3&quot; unique_id=&quot;12946&quot;&gt;&lt;property id=&quot;20148&quot; value=&quot;5&quot;/&gt;&lt;property id=&quot;20300&quot; value=&quot;Slide 18&quot;/&gt;&lt;property id=&quot;20307&quot; value=&quot;279&quot;/&gt;&lt;/object&gt;&lt;object type=&quot;3&quot; unique_id=&quot;12947&quot;&gt;&lt;property id=&quot;20148&quot; value=&quot;5&quot;/&gt;&lt;property id=&quot;20300&quot; value=&quot;Slide 22 - &amp;quot;General guidelines for graphs&amp;quot;&quot;/&gt;&lt;property id=&quot;20307&quot; value=&quot;280&quot;/&gt;&lt;/object&gt;&lt;object type=&quot;3&quot; unique_id=&quot;12950&quot;&gt;&lt;property id=&quot;20148&quot; value=&quot;5&quot;/&gt;&lt;property id=&quot;20300&quot; value=&quot;Slide 30 - &amp;quot;How to create effective slides&amp;quot;&quot;/&gt;&lt;property id=&quot;20307&quot; value=&quot;283&quot;/&gt;&lt;/object&gt;&lt;object type=&quot;3&quot; unique_id=&quot;12951&quot;&gt;&lt;property id=&quot;20148&quot; value=&quot;5&quot;/&gt;&lt;property id=&quot;20300&quot; value=&quot;Slide 26 - &amp;quot;Parallel Structure&amp;quot;&quot;/&gt;&lt;property id=&quot;20307&quot; value=&quot;284&quot;/&gt;&lt;/object&gt;&lt;object type=&quot;3&quot; unique_id=&quot;12952&quot;&gt;&lt;property id=&quot;20148&quot; value=&quot;5&quot;/&gt;&lt;property id=&quot;20300&quot; value=&quot;Slide 27 - &amp;quot;Active vs. Passive Voice&amp;quot;&quot;/&gt;&lt;property id=&quot;20307&quot; value=&quot;285&quot;/&gt;&lt;/object&gt;&lt;object type=&quot;3&quot; unique_id=&quot;12953&quot;&gt;&lt;property id=&quot;20148&quot; value=&quot;5&quot;/&gt;&lt;property id=&quot;20300&quot; value=&quot;Slide 28 - &amp;quot;Bad Spacing&amp;quot;&quot;/&gt;&lt;property id=&quot;20307&quot; value=&quot;286&quot;/&gt;&lt;/object&gt;&lt;object type=&quot;3&quot; unique_id=&quot;12954&quot;&gt;&lt;property id=&quot;20148&quot; value=&quot;5&quot;/&gt;&lt;property id=&quot;20300&quot; value=&quot;Slide 29 - &amp;quot;Good spacing&amp;quot;&quot;/&gt;&lt;property id=&quot;20307&quot; value=&quot;287&quot;/&gt;&lt;/object&gt;&lt;object type=&quot;3&quot; unique_id=&quot;12955&quot;&gt;&lt;property id=&quot;20148&quot; value=&quot;5&quot;/&gt;&lt;property id=&quot;20300&quot; value=&quot;Slide 32 - &amp;quot;In Conclusion&amp;quot;&quot;/&gt;&lt;property id=&quot;20307&quot; value=&quot;288&quot;/&gt;&lt;/object&gt;&lt;object type=&quot;3&quot; unique_id=&quot;12956&quot;&gt;&lt;property id=&quot;20148&quot; value=&quot;5&quot;/&gt;&lt;property id=&quot;20300&quot; value=&quot;Slide 20 - &amp;quot;References&amp;quot;&quot;/&gt;&lt;property id=&quot;20307&quot; value=&quot;289&quot;/&gt;&lt;/object&gt;&lt;object type=&quot;3&quot; unique_id=&quot;12957&quot;&gt;&lt;property id=&quot;20148&quot; value=&quot;5&quot;/&gt;&lt;property id=&quot;20300&quot; value=&quot;Slide 7 - &amp;quot;Structure of a Talk&amp;quot;&quot;/&gt;&lt;property id=&quot;20307&quot; value=&quot;290&quot;/&gt;&lt;/object&gt;&lt;object type=&quot;3&quot; unique_id=&quot;12958&quot;&gt;&lt;property id=&quot;20148&quot; value=&quot;5&quot;/&gt;&lt;property id=&quot;20300&quot; value=&quot;Slide 12 - &amp;quot;Outline Slide Instructions&amp;quot;&quot;/&gt;&lt;property id=&quot;20307&quot; value=&quot;291&quot;/&gt;&lt;/object&gt;&lt;object type=&quot;3&quot; unique_id=&quot;12959&quot;&gt;&lt;property id=&quot;20148&quot; value=&quot;5&quot;/&gt;&lt;property id=&quot;20300&quot; value=&quot;Slide 19 - &amp;quot;Conclusions Slide Instructions&amp;quot;&quot;/&gt;&lt;property id=&quot;20307&quot; value=&quot;292&quot;/&gt;&lt;/object&gt;&lt;object type=&quot;3&quot; unique_id=&quot;12960&quot;&gt;&lt;property id=&quot;20148&quot; value=&quot;5&quot;/&gt;&lt;property id=&quot;20300&quot; value=&quot;Slide 21 - &amp;quot;Graph Guidelines&amp;quot;&quot;/&gt;&lt;property id=&quot;20307&quot; value=&quot;293&quot;/&gt;&lt;/object&gt;&lt;object type=&quot;3&quot; unique_id=&quot;12961&quot;&gt;&lt;property id=&quot;20148&quot; value=&quot;5&quot;/&gt;&lt;property id=&quot;20300&quot; value=&quot;Slide 25 - &amp;quot;Creating Effective Slides&amp;quot;&quot;/&gt;&lt;property id=&quot;20307&quot; value=&quot;294&quot;/&gt;&lt;/object&gt;&lt;object type=&quot;3&quot; unique_id=&quot;13152&quot;&gt;&lt;property id=&quot;20148&quot; value=&quot;5&quot;/&gt;&lt;property id=&quot;20300&quot; value=&quot;Slide 23 - &amp;quot;Bad Graph Example&amp;quot;&quot;/&gt;&lt;property id=&quot;20307&quot; value=&quot;295&quot;/&gt;&lt;/object&gt;&lt;object type=&quot;3&quot; unique_id=&quot;13153&quot;&gt;&lt;property id=&quot;20148&quot; value=&quot;5&quot;/&gt;&lt;property id=&quot;20300&quot; value=&quot;Slide 24&quot;/&gt;&lt;property id=&quot;20307&quot; value=&quot;296&quot;/&gt;&lt;/object&gt;&lt;object type=&quot;3&quot; unique_id=&quot;13354&quot;&gt;&lt;property id=&quot;20148&quot; value=&quot;5&quot;/&gt;&lt;property id=&quot;20300&quot; value=&quot;Slide 10 - &amp;quot;What Font and Font Size Do I Use? (Calibri 32 pt)&amp;quot;&quot;/&gt;&lt;property id=&quot;20307&quot; value=&quot;297&quot;/&gt;&lt;/object&gt;&lt;object type=&quot;3&quot; unique_id=&quot;13868&quot;&gt;&lt;property id=&quot;20148&quot; value=&quot;5&quot;/&gt;&lt;property id=&quot;20300&quot; value=&quot;Slide 31 - &amp;quot;Animation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E1FB6457B1B418F0D1DFD4F66770E" ma:contentTypeVersion="0" ma:contentTypeDescription="Create a new document." ma:contentTypeScope="" ma:versionID="9aca2c6df64b1f15205f5f59fcd8a4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04AF65-CC61-4FEE-9E7E-148B7F680B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95242D-EB2F-4D5D-90B5-C198AEB5E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F6646B-A9EC-4A56-AFB3-F427AF5645E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</TotalTime>
  <Words>1389</Words>
  <Application>Microsoft Office PowerPoint</Application>
  <PresentationFormat>On-screen Show (4:3)</PresentationFormat>
  <Paragraphs>212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GeoFluids 2020</vt:lpstr>
      <vt:lpstr>http://www-udc.ig.utexas.edu/geofluids/aboutus.php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Tessa M</dc:creator>
  <cp:lastModifiedBy>Flemings, Peter B</cp:lastModifiedBy>
  <cp:revision>308</cp:revision>
  <cp:lastPrinted>2015-09-14T17:53:08Z</cp:lastPrinted>
  <dcterms:created xsi:type="dcterms:W3CDTF">2011-12-27T03:09:26Z</dcterms:created>
  <dcterms:modified xsi:type="dcterms:W3CDTF">2019-02-20T20:37:27Z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0x010100B61E1FB6457B1B418F0D1DFD4F66770E</vt:lpwstr>
  </property>
</Properties>
</file>