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7" r:id="rId26"/>
    <p:sldId id="298" r:id="rId27"/>
    <p:sldId id="299" r:id="rId28"/>
    <p:sldId id="300" r:id="rId29"/>
    <p:sldId id="301" r:id="rId30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417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860796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40880" y="4589640"/>
            <a:ext cx="860796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600" y="210168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740880" y="458964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1600" y="458964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277164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651480" y="2101680"/>
            <a:ext cx="277164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62080" y="2101680"/>
            <a:ext cx="277164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40880" y="4589640"/>
            <a:ext cx="277164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651480" y="4589640"/>
            <a:ext cx="277164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562080" y="4589640"/>
            <a:ext cx="277164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40880" y="2101680"/>
            <a:ext cx="8607960" cy="4762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860796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420048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600" y="2101680"/>
            <a:ext cx="420048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40880" y="555480"/>
            <a:ext cx="8607960" cy="585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1600" y="2101680"/>
            <a:ext cx="420048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740880" y="458964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420048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600" y="210168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600" y="458964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600" y="210168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740880" y="4589640"/>
            <a:ext cx="860796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CCF8FFDA-4C28-480A-A06D-EC25DFF76320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741240" y="162000"/>
            <a:ext cx="860904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Geoscientific data analysis using UNIX and GMT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735480" y="984960"/>
            <a:ext cx="8609040" cy="59989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" dirty="0">
                <a:solidFill>
                  <a:srgbClr val="000000"/>
                </a:solidFill>
                <a:latin typeface="Optima" pitchFamily="2" charset="0"/>
              </a:rPr>
              <a:t>4</a:t>
            </a:r>
            <a:r>
              <a:rPr kumimoji="0" lang="en-US" sz="4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/8: GMT II,</a:t>
            </a:r>
            <a:r>
              <a:rPr kumimoji="0" lang="en-US" sz="48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 projections</a:t>
            </a:r>
          </a:p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Thorsten </a:t>
            </a:r>
            <a:r>
              <a:rPr kumimoji="0" lang="en-GB" sz="32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Becker</a:t>
            </a:r>
            <a:endParaRPr kumimoji="0" lang="en-GB" sz="32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The University of Texas at Austin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April 2021</a:t>
            </a:r>
            <a:endParaRPr kumimoji="0" lang="en-US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02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61" y="44506"/>
            <a:ext cx="6723902" cy="7470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12" y="1223682"/>
            <a:ext cx="2191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tima" pitchFamily="2" charset="0"/>
              </a:rPr>
              <a:t>Distance from map center true</a:t>
            </a:r>
            <a:endParaRPr lang="en-US" dirty="0">
              <a:latin typeface="Optima" pitchFamily="2" charset="0"/>
            </a:endParaRPr>
          </a:p>
        </p:txBody>
      </p:sp>
      <p:pic>
        <p:nvPicPr>
          <p:cNvPr id="4" name="Picture 2" descr="http://2.bp.blogspot.com/--SJVqVBAZdw/URT7JlgmYkI/AAAAAAAABG8/pDEcprUtbIo/s1600/mapProjection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9" t="13684" r="27678"/>
          <a:stretch/>
        </p:blipFill>
        <p:spPr bwMode="auto">
          <a:xfrm>
            <a:off x="135227" y="2818749"/>
            <a:ext cx="1650439" cy="18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61" y="1644709"/>
            <a:ext cx="6723902" cy="427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61" y="1644709"/>
            <a:ext cx="6723902" cy="427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61" y="1644709"/>
            <a:ext cx="6723902" cy="4270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12" y="1223682"/>
            <a:ext cx="2191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tima" pitchFamily="2" charset="0"/>
              </a:rPr>
              <a:t>Pseudo cylindrical</a:t>
            </a:r>
            <a:endParaRPr lang="en-US" dirty="0">
              <a:latin typeface="Optima" pitchFamily="2" charset="0"/>
            </a:endParaRPr>
          </a:p>
        </p:txBody>
      </p:sp>
      <p:pic>
        <p:nvPicPr>
          <p:cNvPr id="6" name="Picture 2" descr="http://2.bp.blogspot.com/--SJVqVBAZdw/URT7JlgmYkI/AAAAAAAABG8/pDEcprUtbIo/s1600/mapProjection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3" r="71581"/>
          <a:stretch/>
        </p:blipFill>
        <p:spPr bwMode="auto">
          <a:xfrm>
            <a:off x="159198" y="3028187"/>
            <a:ext cx="1287889" cy="216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98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61" y="1644709"/>
            <a:ext cx="6723902" cy="4270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12" y="1223682"/>
            <a:ext cx="2191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tima" pitchFamily="2" charset="0"/>
              </a:rPr>
              <a:t>Pseudo cylindrical</a:t>
            </a:r>
          </a:p>
        </p:txBody>
      </p:sp>
      <p:pic>
        <p:nvPicPr>
          <p:cNvPr id="4" name="Picture 2" descr="http://2.bp.blogspot.com/--SJVqVBAZdw/URT7JlgmYkI/AAAAAAAABG8/pDEcprUtbIo/s1600/mapProjection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3" r="71581"/>
          <a:stretch/>
        </p:blipFill>
        <p:spPr bwMode="auto">
          <a:xfrm>
            <a:off x="159198" y="3028187"/>
            <a:ext cx="1287889" cy="216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5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61" y="1644709"/>
            <a:ext cx="6723902" cy="4270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12" y="1223682"/>
            <a:ext cx="2191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tima" pitchFamily="2" charset="0"/>
              </a:rPr>
              <a:t>Pseudo cylindrical</a:t>
            </a:r>
          </a:p>
        </p:txBody>
      </p:sp>
      <p:pic>
        <p:nvPicPr>
          <p:cNvPr id="4" name="Picture 2" descr="http://2.bp.blogspot.com/--SJVqVBAZdw/URT7JlgmYkI/AAAAAAAABG8/pDEcprUtbIo/s1600/mapProjection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3" r="71581"/>
          <a:stretch/>
        </p:blipFill>
        <p:spPr bwMode="auto">
          <a:xfrm>
            <a:off x="159198" y="3028187"/>
            <a:ext cx="1287889" cy="216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27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61" y="1621849"/>
            <a:ext cx="6723902" cy="4315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12" y="1223682"/>
            <a:ext cx="21918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tima" pitchFamily="2" charset="0"/>
              </a:rPr>
              <a:t>Attempt at compromise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tima" pitchFamily="2" charset="0"/>
              </a:rPr>
              <a:t>1963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tima" pitchFamily="2" charset="0"/>
              </a:rPr>
              <a:t>Used by National Geographic Society  1988</a:t>
            </a:r>
          </a:p>
        </p:txBody>
      </p:sp>
    </p:spTree>
    <p:extLst>
      <p:ext uri="{BB962C8B-B14F-4D97-AF65-F5344CB8AC3E}">
        <p14:creationId xmlns:p14="http://schemas.microsoft.com/office/powerpoint/2010/main" val="23032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12" y="1223682"/>
            <a:ext cx="21918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tima" pitchFamily="2" charset="0"/>
              </a:rPr>
              <a:t>Compromise between angle, area, and distance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tima" pitchFamily="2" charset="0"/>
              </a:rPr>
              <a:t>Used by National Geographic Society  1997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61" y="1288092"/>
            <a:ext cx="6723902" cy="498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61" y="989388"/>
            <a:ext cx="6723902" cy="558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4" y="253430"/>
            <a:ext cx="4456256" cy="3698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361" y="4017924"/>
            <a:ext cx="4865687" cy="3606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65" y="530361"/>
            <a:ext cx="4951883" cy="3144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390"/>
            <a:ext cx="5242320" cy="33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projections</a:t>
            </a:r>
            <a:endParaRPr lang="en-US" dirty="0"/>
          </a:p>
        </p:txBody>
      </p:sp>
      <p:pic>
        <p:nvPicPr>
          <p:cNvPr id="1026" name="Picture 2" descr="http://2.bp.blogspot.com/--SJVqVBAZdw/URT7JlgmYkI/AAAAAAAABG8/pDEcprUtbIo/s1600/mapProjecti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57" y="2006265"/>
            <a:ext cx="7092389" cy="387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50" y="125174"/>
            <a:ext cx="8607960" cy="1262160"/>
          </a:xfrm>
        </p:spPr>
        <p:txBody>
          <a:bodyPr/>
          <a:lstStyle/>
          <a:p>
            <a:r>
              <a:rPr lang="en-US" dirty="0" smtClean="0"/>
              <a:t>Geodesic computations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50" y="1218730"/>
            <a:ext cx="3210373" cy="3057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753" y="6444379"/>
            <a:ext cx="5987035" cy="538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753" y="5449856"/>
            <a:ext cx="6000719" cy="478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9636" b="14394"/>
          <a:stretch/>
        </p:blipFill>
        <p:spPr>
          <a:xfrm>
            <a:off x="4638174" y="1340110"/>
            <a:ext cx="3840196" cy="388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50" y="125174"/>
            <a:ext cx="8607960" cy="1262160"/>
          </a:xfrm>
        </p:spPr>
        <p:txBody>
          <a:bodyPr/>
          <a:lstStyle/>
          <a:p>
            <a:r>
              <a:rPr lang="en-US" dirty="0" smtClean="0"/>
              <a:t>Geodesic computations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827" y="1107574"/>
            <a:ext cx="5358655" cy="6055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21" y="4337710"/>
            <a:ext cx="4027247" cy="362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21" y="5077982"/>
            <a:ext cx="4223652" cy="705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9636" b="14394"/>
          <a:stretch/>
        </p:blipFill>
        <p:spPr>
          <a:xfrm>
            <a:off x="1019761" y="1222391"/>
            <a:ext cx="2876294" cy="291309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699247" y="4054288"/>
            <a:ext cx="3267635" cy="8942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6750" y="4054288"/>
            <a:ext cx="3320132" cy="9291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1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50" y="125174"/>
            <a:ext cx="8607960" cy="1262160"/>
          </a:xfrm>
        </p:spPr>
        <p:txBody>
          <a:bodyPr/>
          <a:lstStyle/>
          <a:p>
            <a:r>
              <a:rPr lang="en-US" dirty="0" smtClean="0"/>
              <a:t>Geodesic computations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21" y="4337710"/>
            <a:ext cx="4027247" cy="362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21" y="5077982"/>
            <a:ext cx="4223652" cy="705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9636" b="14394"/>
          <a:stretch/>
        </p:blipFill>
        <p:spPr>
          <a:xfrm>
            <a:off x="1019761" y="1222391"/>
            <a:ext cx="2876294" cy="291309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699247" y="4054288"/>
            <a:ext cx="3267635" cy="8942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6750" y="4054288"/>
            <a:ext cx="3320132" cy="9291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8" y="6046817"/>
            <a:ext cx="4440038" cy="645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3287" y="1222391"/>
            <a:ext cx="5290984" cy="552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2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85" y="125174"/>
            <a:ext cx="8607960" cy="1262160"/>
          </a:xfrm>
        </p:spPr>
        <p:txBody>
          <a:bodyPr/>
          <a:lstStyle/>
          <a:p>
            <a:r>
              <a:rPr lang="en-US" dirty="0" smtClean="0"/>
              <a:t>Geodesic computations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63" y="1659328"/>
            <a:ext cx="5973009" cy="1019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50" y="4424829"/>
            <a:ext cx="8773749" cy="2676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845" y="1166884"/>
            <a:ext cx="3134803" cy="302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62" y="5116699"/>
            <a:ext cx="9145214" cy="19478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6859" y="4955241"/>
            <a:ext cx="6293223" cy="4370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60" y="106921"/>
            <a:ext cx="7815638" cy="48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754327" y="91556"/>
            <a:ext cx="8607960" cy="203989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 dirty="0">
                <a:solidFill>
                  <a:srgbClr val="333333"/>
                </a:solidFill>
                <a:latin typeface="Arial"/>
              </a:rPr>
              <a:t>Running </a:t>
            </a:r>
            <a:r>
              <a:rPr lang="en-US" sz="4400" b="1" strike="noStrike" spc="-1" dirty="0" smtClean="0">
                <a:solidFill>
                  <a:srgbClr val="333333"/>
                </a:solidFill>
                <a:latin typeface="Arial"/>
              </a:rPr>
              <a:t>GMT</a:t>
            </a:r>
          </a:p>
          <a:p>
            <a:pPr algn="ctr"/>
            <a:r>
              <a:rPr lang="en-US" sz="4400" b="1" spc="-1" dirty="0" smtClean="0">
                <a:solidFill>
                  <a:srgbClr val="333333"/>
                </a:solidFill>
                <a:latin typeface="Arial"/>
              </a:rPr>
              <a:t>Plotting topography and seafloor age</a:t>
            </a:r>
            <a:endParaRPr lang="en-US" sz="4400" b="1" strike="noStrike" spc="-1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2209" y="3087757"/>
            <a:ext cx="202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write a 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1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740880" y="561600"/>
            <a:ext cx="860796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 dirty="0" smtClean="0">
                <a:solidFill>
                  <a:srgbClr val="333333"/>
                </a:solidFill>
                <a:latin typeface="Arial"/>
              </a:rPr>
              <a:t>Exercise 1/2</a:t>
            </a:r>
            <a:endParaRPr lang="en-US" sz="4400" b="1" strike="noStrike" spc="-1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502620" y="1811880"/>
            <a:ext cx="9414112" cy="467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Plot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earthquake 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data on an overview map, and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use topography 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in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background, and show plate boundaries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800" spc="-1" dirty="0" smtClean="0">
                <a:solidFill>
                  <a:srgbClr val="000000"/>
                </a:solidFill>
                <a:latin typeface="Arial"/>
              </a:rPr>
              <a:t>Select Italy a region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Data sources on, look on Canvas in “GMT related”</a:t>
            </a:r>
          </a:p>
          <a:p>
            <a:pPr marL="889200" lvl="1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For topo, you can use the low res etopo1 grid (or obtain a nicer one)</a:t>
            </a:r>
          </a:p>
          <a:p>
            <a:pPr marL="889200" lvl="1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800" spc="-1" dirty="0" smtClean="0">
                <a:solidFill>
                  <a:srgbClr val="000000"/>
                </a:solidFill>
                <a:latin typeface="Arial"/>
              </a:rPr>
              <a:t>For plate boundaries, you can use bird02</a:t>
            </a:r>
          </a:p>
          <a:p>
            <a:pPr marL="889200" lvl="1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For earthquakes, you can use </a:t>
            </a:r>
            <a:r>
              <a:rPr lang="en-US" sz="2800" b="0" strike="noStrike" spc="-1" dirty="0" err="1" smtClean="0">
                <a:solidFill>
                  <a:srgbClr val="000000"/>
                </a:solidFill>
                <a:latin typeface="Arial"/>
              </a:rPr>
              <a:t>isc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-gem-</a:t>
            </a:r>
            <a:r>
              <a:rPr lang="en-US" sz="2800" b="0" strike="noStrike" spc="-1" dirty="0" err="1" smtClean="0">
                <a:solidFill>
                  <a:srgbClr val="000000"/>
                </a:solidFill>
                <a:latin typeface="Arial"/>
              </a:rPr>
              <a:t>cat.xyzm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 (or obtain a nicer one)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362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0"/>
          <p:cNvPicPr/>
          <p:nvPr/>
        </p:nvPicPr>
        <p:blipFill>
          <a:blip r:embed="rId2"/>
          <a:stretch/>
        </p:blipFill>
        <p:spPr>
          <a:xfrm>
            <a:off x="3979572" y="555480"/>
            <a:ext cx="5534619" cy="7041592"/>
          </a:xfrm>
          <a:prstGeom prst="rect">
            <a:avLst/>
          </a:prstGeom>
          <a:ln w="0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67" y="285024"/>
            <a:ext cx="8607960" cy="1262160"/>
          </a:xfrm>
        </p:spPr>
        <p:txBody>
          <a:bodyPr/>
          <a:lstStyle/>
          <a:p>
            <a:r>
              <a:rPr lang="en-US" dirty="0" smtClean="0"/>
              <a:t>My exercise 1 </a:t>
            </a:r>
            <a:br>
              <a:rPr lang="en-US" dirty="0" smtClean="0"/>
            </a:br>
            <a:r>
              <a:rPr lang="en-US" dirty="0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9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740880" y="600480"/>
            <a:ext cx="8607960" cy="117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 dirty="0" smtClean="0">
                <a:solidFill>
                  <a:srgbClr val="333333"/>
                </a:solidFill>
                <a:latin typeface="Arial"/>
              </a:rPr>
              <a:t>Exercise 2/2</a:t>
            </a:r>
            <a:endParaRPr lang="en-US" sz="4400" b="1" strike="noStrike" spc="-1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740880" y="2101680"/>
            <a:ext cx="8607960" cy="5170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Generate 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a regional focal mechanism map for Tonga with plate boundaries and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coastlines</a:t>
            </a:r>
          </a:p>
          <a:p>
            <a:pPr marL="889200" lvl="1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use only seismicity 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deeper than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100 km</a:t>
            </a:r>
          </a:p>
          <a:p>
            <a:pPr marL="889200" lvl="1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plot 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shallow events on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top</a:t>
            </a:r>
          </a:p>
          <a:p>
            <a:pPr marL="889200" lvl="1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800" spc="-1" dirty="0" smtClean="0">
                <a:solidFill>
                  <a:srgbClr val="000000"/>
                </a:solidFill>
                <a:latin typeface="Arial"/>
              </a:rPr>
              <a:t>Plot CMTs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color 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coded by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depth</a:t>
            </a:r>
          </a:p>
          <a:p>
            <a:pPr marL="889200" lvl="1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800" spc="-1" dirty="0" smtClean="0">
                <a:solidFill>
                  <a:srgbClr val="000000"/>
                </a:solidFill>
                <a:latin typeface="Arial"/>
              </a:rPr>
              <a:t>Add plate boundaries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For CMTs, you can use </a:t>
            </a:r>
            <a:r>
              <a:rPr lang="en-US" sz="2800" b="0" strike="noStrike" spc="-1" dirty="0" err="1" smtClean="0">
                <a:solidFill>
                  <a:srgbClr val="000000"/>
                </a:solidFill>
                <a:latin typeface="Arial"/>
              </a:rPr>
              <a:t>all.mdat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 on Canvas, and use </a:t>
            </a:r>
            <a:r>
              <a:rPr lang="en-US" sz="2800" b="0" strike="noStrike" spc="-1" dirty="0" err="1" smtClean="0">
                <a:solidFill>
                  <a:srgbClr val="000000"/>
                </a:solidFill>
                <a:latin typeface="Arial"/>
              </a:rPr>
              <a:t>gmtselect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 to make a subset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800" spc="-1" dirty="0" smtClean="0">
                <a:solidFill>
                  <a:srgbClr val="000000"/>
                </a:solidFill>
                <a:latin typeface="Arial"/>
              </a:rPr>
              <a:t>For plotting CMTs, use </a:t>
            </a:r>
            <a:r>
              <a:rPr lang="en-US" sz="2800" spc="-1" dirty="0" err="1" smtClean="0">
                <a:solidFill>
                  <a:srgbClr val="000000"/>
                </a:solidFill>
                <a:latin typeface="Arial"/>
              </a:rPr>
              <a:t>psmeca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090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 dirty="0">
                <a:solidFill>
                  <a:srgbClr val="333333"/>
                </a:solidFill>
                <a:latin typeface="Arial"/>
              </a:rPr>
              <a:t>My </a:t>
            </a:r>
            <a:r>
              <a:rPr lang="en-US" sz="4400" b="1" strike="noStrike" spc="-1" dirty="0" smtClean="0">
                <a:solidFill>
                  <a:srgbClr val="333333"/>
                </a:solidFill>
                <a:latin typeface="Arial"/>
              </a:rPr>
              <a:t>exercise 2 solution</a:t>
            </a:r>
            <a:endParaRPr lang="en-US" sz="4400" b="1" strike="noStrike" spc="-1" dirty="0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94" name="Picture 93"/>
          <p:cNvPicPr/>
          <p:nvPr/>
        </p:nvPicPr>
        <p:blipFill>
          <a:blip r:embed="rId2"/>
          <a:stretch/>
        </p:blipFill>
        <p:spPr>
          <a:xfrm>
            <a:off x="1720080" y="1711440"/>
            <a:ext cx="6656040" cy="58485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77778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73" y="46030"/>
            <a:ext cx="6989078" cy="7467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12" y="1223682"/>
            <a:ext cx="1694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tima" pitchFamily="2" charset="0"/>
              </a:rPr>
              <a:t>Cylindrical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tima" pitchFamily="2" charset="0"/>
              </a:rPr>
              <a:t>Conformal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tima" pitchFamily="2" charset="0"/>
              </a:rPr>
              <a:t>Azimuth straight line</a:t>
            </a:r>
            <a:endParaRPr lang="en-US" dirty="0">
              <a:latin typeface="Optima" pitchFamily="2" charset="0"/>
            </a:endParaRPr>
          </a:p>
        </p:txBody>
      </p:sp>
      <p:pic>
        <p:nvPicPr>
          <p:cNvPr id="5" name="Picture 2" descr="http://2.bp.blogspot.com/--SJVqVBAZdw/URT7JlgmYkI/AAAAAAAABG8/pDEcprUtbIo/s1600/mapProjection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3" r="71581"/>
          <a:stretch/>
        </p:blipFill>
        <p:spPr bwMode="auto">
          <a:xfrm>
            <a:off x="159198" y="3028187"/>
            <a:ext cx="1287889" cy="216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3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01" y="835463"/>
            <a:ext cx="6769622" cy="5888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12" y="1223682"/>
            <a:ext cx="1694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tima" pitchFamily="2" charset="0"/>
              </a:rPr>
              <a:t>Conic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tima" pitchFamily="2" charset="0"/>
              </a:rPr>
              <a:t>W-E maps</a:t>
            </a:r>
            <a:endParaRPr lang="en-US" dirty="0">
              <a:latin typeface="Optima" pitchFamily="2" charset="0"/>
            </a:endParaRPr>
          </a:p>
        </p:txBody>
      </p:sp>
      <p:pic>
        <p:nvPicPr>
          <p:cNvPr id="6" name="Picture 2" descr="http://2.bp.blogspot.com/--SJVqVBAZdw/URT7JlgmYkI/AAAAAAAABG8/pDEcprUtbIo/s1600/mapProjection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4" t="16672"/>
          <a:stretch/>
        </p:blipFill>
        <p:spPr bwMode="auto">
          <a:xfrm>
            <a:off x="60512" y="2632401"/>
            <a:ext cx="1523589" cy="25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3" y="763835"/>
            <a:ext cx="6760478" cy="6032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12" y="1223682"/>
            <a:ext cx="1694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tima" pitchFamily="2" charset="0"/>
              </a:rPr>
              <a:t>Conic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tima" pitchFamily="2" charset="0"/>
              </a:rPr>
              <a:t>Scale true along meridian</a:t>
            </a:r>
            <a:endParaRPr lang="en-US" dirty="0">
              <a:latin typeface="Optima" pitchFamily="2" charset="0"/>
            </a:endParaRPr>
          </a:p>
        </p:txBody>
      </p:sp>
      <p:pic>
        <p:nvPicPr>
          <p:cNvPr id="4" name="Picture 2" descr="http://2.bp.blogspot.com/--SJVqVBAZdw/URT7JlgmYkI/AAAAAAAABG8/pDEcprUtbIo/s1600/mapProjection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4" t="16672"/>
          <a:stretch/>
        </p:blipFill>
        <p:spPr bwMode="auto">
          <a:xfrm>
            <a:off x="60512" y="2632401"/>
            <a:ext cx="1523589" cy="25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33" y="0"/>
            <a:ext cx="6778558" cy="7559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42845" y="0"/>
            <a:ext cx="193183" cy="334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512" y="1223682"/>
            <a:ext cx="169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tima" pitchFamily="2" charset="0"/>
              </a:rPr>
              <a:t>Conic</a:t>
            </a:r>
            <a:endParaRPr lang="en-US" dirty="0">
              <a:latin typeface="Optima" pitchFamily="2" charset="0"/>
            </a:endParaRPr>
          </a:p>
        </p:txBody>
      </p:sp>
      <p:pic>
        <p:nvPicPr>
          <p:cNvPr id="7" name="Picture 2" descr="http://2.bp.blogspot.com/--SJVqVBAZdw/URT7JlgmYkI/AAAAAAAABG8/pDEcprUtbIo/s1600/mapProjection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4" t="16672"/>
          <a:stretch/>
        </p:blipFill>
        <p:spPr bwMode="auto">
          <a:xfrm>
            <a:off x="60512" y="2632401"/>
            <a:ext cx="1523589" cy="25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1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61" y="44506"/>
            <a:ext cx="6723902" cy="7470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12" y="1223682"/>
            <a:ext cx="2191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tima" pitchFamily="2" charset="0"/>
              </a:rPr>
              <a:t>Azimuthal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tima" pitchFamily="2" charset="0"/>
              </a:rPr>
              <a:t>Not perspective</a:t>
            </a:r>
            <a:endParaRPr lang="en-US" dirty="0">
              <a:latin typeface="Optima" pitchFamily="2" charset="0"/>
            </a:endParaRPr>
          </a:p>
        </p:txBody>
      </p:sp>
      <p:pic>
        <p:nvPicPr>
          <p:cNvPr id="6" name="Picture 2" descr="http://2.bp.blogspot.com/--SJVqVBAZdw/URT7JlgmYkI/AAAAAAAABG8/pDEcprUtbIo/s1600/mapProjection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9" t="13684" r="27678"/>
          <a:stretch/>
        </p:blipFill>
        <p:spPr bwMode="auto">
          <a:xfrm>
            <a:off x="135227" y="2818749"/>
            <a:ext cx="1650439" cy="18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61" y="42982"/>
            <a:ext cx="6723902" cy="7473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12" y="1223682"/>
            <a:ext cx="2191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tima" pitchFamily="2" charset="0"/>
              </a:rPr>
              <a:t>Azimuthal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tima" pitchFamily="2" charset="0"/>
              </a:rPr>
              <a:t>Conformal</a:t>
            </a:r>
            <a:endParaRPr lang="en-US" dirty="0">
              <a:latin typeface="Optima" pitchFamily="2" charset="0"/>
            </a:endParaRPr>
          </a:p>
        </p:txBody>
      </p:sp>
      <p:pic>
        <p:nvPicPr>
          <p:cNvPr id="6" name="Picture 2" descr="http://2.bp.blogspot.com/--SJVqVBAZdw/URT7JlgmYkI/AAAAAAAABG8/pDEcprUtbIo/s1600/mapProjection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9" t="13684" r="27678"/>
          <a:stretch/>
        </p:blipFill>
        <p:spPr bwMode="auto">
          <a:xfrm>
            <a:off x="135227" y="2818749"/>
            <a:ext cx="1650439" cy="18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0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61" y="44506"/>
            <a:ext cx="6723902" cy="7470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12" y="1223682"/>
            <a:ext cx="2191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Optima" pitchFamily="2" charset="0"/>
              </a:rPr>
              <a:t>Perspective from infinite distance</a:t>
            </a:r>
            <a:endParaRPr lang="en-US" dirty="0">
              <a:latin typeface="Opt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</TotalTime>
  <Words>247</Words>
  <Application>Microsoft Office PowerPoint</Application>
  <PresentationFormat>Custom</PresentationFormat>
  <Paragraphs>55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DejaVu Sans</vt:lpstr>
      <vt:lpstr>Optima</vt:lpstr>
      <vt:lpstr>Symbol</vt:lpstr>
      <vt:lpstr>Times New Roman</vt:lpstr>
      <vt:lpstr>Wingdings</vt:lpstr>
      <vt:lpstr>Office Theme</vt:lpstr>
      <vt:lpstr>PowerPoint Presentation</vt:lpstr>
      <vt:lpstr>Map projections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Geodesic computations</vt:lpstr>
      <vt:lpstr>Geodesic computations</vt:lpstr>
      <vt:lpstr>Geodesic computations</vt:lpstr>
      <vt:lpstr>Geodesic computations</vt:lpstr>
      <vt:lpstr>PowerPoint Presentation</vt:lpstr>
      <vt:lpstr>PowerPoint Presentation</vt:lpstr>
      <vt:lpstr>PowerPoint Presentation</vt:lpstr>
      <vt:lpstr>My exercise 1  solution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Thorsten Becker</dc:creator>
  <dc:description/>
  <cp:lastModifiedBy>Becker, Thorsten</cp:lastModifiedBy>
  <cp:revision>27</cp:revision>
  <dcterms:created xsi:type="dcterms:W3CDTF">2012-03-31T15:15:57Z</dcterms:created>
  <dcterms:modified xsi:type="dcterms:W3CDTF">2021-04-16T19:34:49Z</dcterms:modified>
  <dc:language>en-US</dc:language>
</cp:coreProperties>
</file>