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0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1" r:id="rId12"/>
    <p:sldId id="266" r:id="rId13"/>
    <p:sldId id="267" r:id="rId14"/>
    <p:sldId id="304" r:id="rId15"/>
    <p:sldId id="303" r:id="rId16"/>
    <p:sldId id="268" r:id="rId17"/>
    <p:sldId id="269" r:id="rId18"/>
    <p:sldId id="270" r:id="rId19"/>
    <p:sldId id="271" r:id="rId20"/>
    <p:sldId id="272" r:id="rId21"/>
    <p:sldId id="273" r:id="rId22"/>
    <p:sldId id="310" r:id="rId23"/>
    <p:sldId id="311" r:id="rId24"/>
    <p:sldId id="312" r:id="rId25"/>
    <p:sldId id="313" r:id="rId26"/>
    <p:sldId id="314" r:id="rId27"/>
    <p:sldId id="315" r:id="rId28"/>
    <p:sldId id="316" r:id="rId29"/>
    <p:sldId id="317" r:id="rId30"/>
    <p:sldId id="318" r:id="rId31"/>
    <p:sldId id="319" r:id="rId32"/>
  </p:sldIdLst>
  <p:sldSz cx="10080625" cy="7559675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4660"/>
  </p:normalViewPr>
  <p:slideViewPr>
    <p:cSldViewPr snapToGrid="0">
      <p:cViewPr varScale="1">
        <p:scale>
          <a:sx n="148" d="100"/>
          <a:sy n="148" d="100"/>
        </p:scale>
        <p:origin x="417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740880" y="555480"/>
            <a:ext cx="860796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1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740880" y="2101680"/>
            <a:ext cx="8607960" cy="2271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740880" y="4589640"/>
            <a:ext cx="8607960" cy="2271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740880" y="555480"/>
            <a:ext cx="860796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1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740880" y="2101680"/>
            <a:ext cx="4200480" cy="2271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1600" y="2101680"/>
            <a:ext cx="4200480" cy="2271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740880" y="4589640"/>
            <a:ext cx="4200480" cy="2271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151600" y="4589640"/>
            <a:ext cx="4200480" cy="2271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740880" y="555480"/>
            <a:ext cx="860796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1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740880" y="2101680"/>
            <a:ext cx="2771640" cy="2271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651480" y="2101680"/>
            <a:ext cx="2771640" cy="2271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562080" y="2101680"/>
            <a:ext cx="2771640" cy="2271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740880" y="4589640"/>
            <a:ext cx="2771640" cy="2271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651480" y="4589640"/>
            <a:ext cx="2771640" cy="2271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562080" y="4589640"/>
            <a:ext cx="2771640" cy="2271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740880" y="555480"/>
            <a:ext cx="860796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1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740880" y="2101680"/>
            <a:ext cx="8607960" cy="4762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740880" y="555480"/>
            <a:ext cx="860796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1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740880" y="2101680"/>
            <a:ext cx="8607960" cy="47624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740880" y="555480"/>
            <a:ext cx="860796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1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740880" y="2101680"/>
            <a:ext cx="4200480" cy="47624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1600" y="2101680"/>
            <a:ext cx="4200480" cy="47624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740880" y="555480"/>
            <a:ext cx="860796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1" strike="noStrike" spc="-1">
              <a:solidFill>
                <a:srgbClr val="333333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740880" y="555480"/>
            <a:ext cx="8607960" cy="585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740880" y="555480"/>
            <a:ext cx="860796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1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740880" y="2101680"/>
            <a:ext cx="4200480" cy="2271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151600" y="2101680"/>
            <a:ext cx="4200480" cy="47624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740880" y="4589640"/>
            <a:ext cx="4200480" cy="2271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740880" y="555480"/>
            <a:ext cx="860796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1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740880" y="2101680"/>
            <a:ext cx="4200480" cy="47624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1600" y="2101680"/>
            <a:ext cx="4200480" cy="2271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1600" y="4589640"/>
            <a:ext cx="4200480" cy="2271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740880" y="555480"/>
            <a:ext cx="860796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1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740880" y="2101680"/>
            <a:ext cx="4200480" cy="2271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1600" y="2101680"/>
            <a:ext cx="4200480" cy="2271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740880" y="4589640"/>
            <a:ext cx="8607960" cy="2271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Aft>
                <a:spcPts val="283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ctr"/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fld id="{A8510300-FFEE-4735-88D7-758F244FCC5F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sciviscolor.org/colormaps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sciviscolor.org/tutorials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sciviscolor.org/tutorials/" TargetMode="External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hyperlink" Target="https://sciviscolor.org/tutorials/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geodynamics.usc.edu/~becker/software/plot_ternary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Shape 1"/>
          <p:cNvSpPr txBox="1"/>
          <p:nvPr/>
        </p:nvSpPr>
        <p:spPr>
          <a:xfrm>
            <a:off x="741240" y="162000"/>
            <a:ext cx="8609040" cy="1689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tima" pitchFamily="2" charset="0"/>
                <a:ea typeface="+mn-ea"/>
                <a:cs typeface="+mn-cs"/>
              </a:rPr>
              <a:t>Geoscientific data analysis using UNIX and GMT</a:t>
            </a:r>
          </a:p>
        </p:txBody>
      </p:sp>
      <p:sp>
        <p:nvSpPr>
          <p:cNvPr id="43" name="TextShape 2"/>
          <p:cNvSpPr txBox="1"/>
          <p:nvPr/>
        </p:nvSpPr>
        <p:spPr>
          <a:xfrm>
            <a:off x="735480" y="984960"/>
            <a:ext cx="8609040" cy="599893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214200" marR="0" lvl="0" indent="-214200" algn="ctr" defTabSz="914400" rtl="0" eaLnBrk="1" fontAlgn="auto" latinLnBrk="0" hangingPunct="1">
              <a:lnSpc>
                <a:spcPts val="36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tima" pitchFamily="2" charset="0"/>
              <a:ea typeface="+mn-ea"/>
              <a:cs typeface="+mn-cs"/>
            </a:endParaRPr>
          </a:p>
          <a:p>
            <a:pPr marL="214200" marR="0" lvl="0" indent="-214200" algn="ctr" defTabSz="914400" rtl="0" eaLnBrk="1" fontAlgn="auto" latinLnBrk="0" hangingPunct="1">
              <a:lnSpc>
                <a:spcPts val="36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spc="-1" noProof="0" dirty="0" smtClean="0">
                <a:solidFill>
                  <a:srgbClr val="000000"/>
                </a:solidFill>
                <a:latin typeface="Optima" pitchFamily="2" charset="0"/>
              </a:rPr>
              <a:t>3</a:t>
            </a:r>
            <a:r>
              <a:rPr kumimoji="0" lang="en-US" sz="48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tima" pitchFamily="2" charset="0"/>
                <a:ea typeface="+mn-ea"/>
                <a:cs typeface="+mn-cs"/>
              </a:rPr>
              <a:t>/8: GMT I</a:t>
            </a:r>
            <a:endParaRPr kumimoji="0" lang="en-US" sz="4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tima" pitchFamily="2" charset="0"/>
              <a:ea typeface="+mn-ea"/>
              <a:cs typeface="+mn-cs"/>
            </a:endParaRPr>
          </a:p>
          <a:p>
            <a:pPr marL="214200" marR="0" lvl="0" indent="-214200" algn="ctr" defTabSz="914400" rtl="0" eaLnBrk="1" fontAlgn="auto" latinLnBrk="0" hangingPunct="1">
              <a:lnSpc>
                <a:spcPts val="36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tima" pitchFamily="2" charset="0"/>
              <a:ea typeface="+mn-ea"/>
              <a:cs typeface="+mn-cs"/>
            </a:endParaRPr>
          </a:p>
          <a:p>
            <a:pPr marL="214200" marR="0" lvl="0" indent="-214200" algn="ctr" defTabSz="914400" rtl="0" eaLnBrk="1" fontAlgn="auto" latinLnBrk="0" hangingPunct="1">
              <a:lnSpc>
                <a:spcPts val="36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tima" pitchFamily="2" charset="0"/>
                <a:ea typeface="+mn-ea"/>
                <a:cs typeface="+mn-cs"/>
              </a:rPr>
              <a:t>Thorsten </a:t>
            </a:r>
            <a:r>
              <a:rPr kumimoji="0" lang="en-GB" sz="3200" b="1" i="0" u="none" strike="noStrike" kern="120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tima" pitchFamily="2" charset="0"/>
                <a:ea typeface="+mn-ea"/>
                <a:cs typeface="+mn-cs"/>
              </a:rPr>
              <a:t>Becker</a:t>
            </a:r>
            <a:endParaRPr kumimoji="0" lang="en-GB" sz="3200" b="0" i="0" u="none" strike="noStrike" kern="120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tima" pitchFamily="2" charset="0"/>
              <a:ea typeface="+mn-ea"/>
              <a:cs typeface="+mn-cs"/>
            </a:endParaRPr>
          </a:p>
          <a:p>
            <a:pPr marL="214200" marR="0" lvl="0" indent="-214200" algn="ctr" defTabSz="914400" rtl="0" eaLnBrk="1" fontAlgn="auto" latinLnBrk="0" hangingPunct="1">
              <a:lnSpc>
                <a:spcPts val="36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tima" pitchFamily="2" charset="0"/>
                <a:ea typeface="+mn-ea"/>
                <a:cs typeface="+mn-cs"/>
              </a:rPr>
              <a:t>The University of Texas at Austin</a:t>
            </a:r>
            <a:endParaRPr kumimoji="0" lang="en-US" sz="3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tima" pitchFamily="2" charset="0"/>
              <a:ea typeface="+mn-ea"/>
              <a:cs typeface="+mn-cs"/>
            </a:endParaRPr>
          </a:p>
          <a:p>
            <a:pPr marL="214200" marR="0" lvl="0" indent="-214200" algn="ctr" defTabSz="914400" rtl="0" eaLnBrk="1" fontAlgn="auto" latinLnBrk="0" hangingPunct="1">
              <a:lnSpc>
                <a:spcPts val="36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tima" pitchFamily="2" charset="0"/>
              <a:ea typeface="+mn-ea"/>
              <a:cs typeface="+mn-cs"/>
            </a:endParaRPr>
          </a:p>
          <a:p>
            <a:pPr marL="214200" marR="0" lvl="0" indent="-214200" algn="ctr" defTabSz="914400" rtl="0" eaLnBrk="1" fontAlgn="auto" latinLnBrk="0" hangingPunct="1">
              <a:lnSpc>
                <a:spcPts val="36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tima" pitchFamily="2" charset="0"/>
                <a:ea typeface="+mn-ea"/>
                <a:cs typeface="+mn-cs"/>
              </a:rPr>
              <a:t>April 2021</a:t>
            </a:r>
            <a:endParaRPr kumimoji="0" lang="en-US" sz="2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tim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67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Shape 1"/>
          <p:cNvSpPr txBox="1"/>
          <p:nvPr/>
        </p:nvSpPr>
        <p:spPr>
          <a:xfrm>
            <a:off x="749715" y="-168972"/>
            <a:ext cx="860796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1" strike="noStrike" spc="-1" dirty="0">
                <a:solidFill>
                  <a:srgbClr val="333333"/>
                </a:solidFill>
                <a:latin typeface="Arial"/>
              </a:rPr>
              <a:t>GMT documentation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918" y="866209"/>
            <a:ext cx="7445152" cy="65847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Shape 1"/>
          <p:cNvSpPr txBox="1"/>
          <p:nvPr/>
        </p:nvSpPr>
        <p:spPr>
          <a:xfrm>
            <a:off x="754327" y="91556"/>
            <a:ext cx="860796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1" strike="noStrike" spc="-1" dirty="0">
                <a:solidFill>
                  <a:srgbClr val="333333"/>
                </a:solidFill>
                <a:latin typeface="Arial"/>
              </a:rPr>
              <a:t>Running </a:t>
            </a:r>
            <a:r>
              <a:rPr lang="en-US" sz="4400" b="1" strike="noStrike" spc="-1" dirty="0" smtClean="0">
                <a:solidFill>
                  <a:srgbClr val="333333"/>
                </a:solidFill>
                <a:latin typeface="Arial"/>
              </a:rPr>
              <a:t>GMT</a:t>
            </a:r>
          </a:p>
          <a:p>
            <a:pPr algn="ctr"/>
            <a:r>
              <a:rPr lang="en-US" sz="4400" b="1" spc="-1" dirty="0" smtClean="0">
                <a:solidFill>
                  <a:srgbClr val="333333"/>
                </a:solidFill>
                <a:latin typeface="Arial"/>
              </a:rPr>
              <a:t>Plotting earthquakes</a:t>
            </a:r>
            <a:endParaRPr lang="en-US" sz="4400" b="1" strike="noStrike" spc="-1" dirty="0">
              <a:solidFill>
                <a:srgbClr val="333333"/>
              </a:solidFill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835" y="1691034"/>
            <a:ext cx="5974780" cy="23438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19966" y="4770783"/>
            <a:ext cx="2027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Let’s write a script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17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Shape 1"/>
          <p:cNvSpPr txBox="1"/>
          <p:nvPr/>
        </p:nvSpPr>
        <p:spPr>
          <a:xfrm>
            <a:off x="754327" y="91556"/>
            <a:ext cx="860796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1" strike="noStrike" spc="-1" dirty="0">
                <a:solidFill>
                  <a:srgbClr val="333333"/>
                </a:solidFill>
                <a:latin typeface="Arial"/>
              </a:rPr>
              <a:t>Running GMT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96" y="1208146"/>
            <a:ext cx="6487430" cy="31532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3981" y="3503733"/>
            <a:ext cx="6456643" cy="38619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Shape 1"/>
          <p:cNvSpPr txBox="1"/>
          <p:nvPr/>
        </p:nvSpPr>
        <p:spPr>
          <a:xfrm>
            <a:off x="740880" y="555480"/>
            <a:ext cx="860796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1" strike="noStrike" spc="-1">
                <a:solidFill>
                  <a:srgbClr val="333333"/>
                </a:solidFill>
                <a:latin typeface="Arial"/>
              </a:rPr>
              <a:t>What is happening here?</a:t>
            </a:r>
          </a:p>
        </p:txBody>
      </p:sp>
      <p:sp>
        <p:nvSpPr>
          <p:cNvPr id="150" name="TextShape 2"/>
          <p:cNvSpPr txBox="1"/>
          <p:nvPr/>
        </p:nvSpPr>
        <p:spPr>
          <a:xfrm>
            <a:off x="504000" y="2021040"/>
            <a:ext cx="9071640" cy="4899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432000" indent="-324000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UNIX uses shell/shell script interactions with the OS system, traditionally</a:t>
            </a:r>
          </a:p>
          <a:p>
            <a:pPr marL="432000" indent="-324000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This is a good thing, but can take some time to get used to</a:t>
            </a:r>
          </a:p>
          <a:p>
            <a:pPr marL="432000" indent="-324000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This is why we spent time talking about UNIX</a:t>
            </a:r>
          </a:p>
          <a:p>
            <a:pPr marL="864000" lvl="1" indent="-288000">
              <a:buClr>
                <a:srgbClr val="000000"/>
              </a:buClr>
              <a:buSzPct val="75000"/>
              <a:buFont typeface="Symbol" charset="2"/>
              <a:buChar char=""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1" name="Picture 150"/>
          <p:cNvPicPr/>
          <p:nvPr/>
        </p:nvPicPr>
        <p:blipFill>
          <a:blip r:embed="rId2"/>
          <a:stretch/>
        </p:blipFill>
        <p:spPr>
          <a:xfrm>
            <a:off x="8164800" y="5367960"/>
            <a:ext cx="1915200" cy="2192040"/>
          </a:xfrm>
          <a:prstGeom prst="rect">
            <a:avLst/>
          </a:prstGeom>
          <a:ln w="0">
            <a:noFill/>
          </a:ln>
        </p:spPr>
      </p:pic>
      <p:pic>
        <p:nvPicPr>
          <p:cNvPr id="152" name="Picture 151"/>
          <p:cNvPicPr/>
          <p:nvPr/>
        </p:nvPicPr>
        <p:blipFill>
          <a:blip r:embed="rId3"/>
          <a:stretch/>
        </p:blipFill>
        <p:spPr>
          <a:xfrm>
            <a:off x="220320" y="6562440"/>
            <a:ext cx="2646720" cy="914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848283" y="7113495"/>
            <a:ext cx="2232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Wessel et al. (2019)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5" y="485149"/>
            <a:ext cx="9885226" cy="1848940"/>
          </a:xfrm>
          <a:prstGeom prst="rect">
            <a:avLst/>
          </a:prstGeom>
        </p:spPr>
      </p:pic>
      <p:sp>
        <p:nvSpPr>
          <p:cNvPr id="4" name="Subtitle 3"/>
          <p:cNvSpPr>
            <a:spLocks noGrp="1"/>
          </p:cNvSpPr>
          <p:nvPr>
            <p:ph type="subTitle"/>
          </p:nvPr>
        </p:nvSpPr>
        <p:spPr>
          <a:xfrm>
            <a:off x="356494" y="935407"/>
            <a:ext cx="8607960" cy="6341156"/>
          </a:xfrm>
        </p:spPr>
        <p:txBody>
          <a:bodyPr/>
          <a:lstStyle/>
          <a:p>
            <a:r>
              <a:rPr lang="en-US" sz="3200" dirty="0" smtClean="0"/>
              <a:t>We will use GMT 6 classic mode for backward compatibility</a:t>
            </a:r>
          </a:p>
          <a:p>
            <a:r>
              <a:rPr lang="en-US" sz="2400" dirty="0" smtClean="0"/>
              <a:t>Can set up links such that </a:t>
            </a:r>
          </a:p>
          <a:p>
            <a:pPr lvl="1"/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gmt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program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program</a:t>
            </a:r>
            <a:r>
              <a:rPr lang="en-US" dirty="0" smtClean="0">
                <a:sym typeface="Wingdings" panose="05000000000000000000" pitchFamily="2" charset="2"/>
              </a:rPr>
              <a:t>, e.g.</a:t>
            </a:r>
          </a:p>
          <a:p>
            <a:pPr lvl="1"/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psxy</a:t>
            </a:r>
            <a:r>
              <a:rPr lang="en-US" dirty="0" smtClean="0">
                <a:sym typeface="Wingdings" panose="05000000000000000000" pitchFamily="2" charset="2"/>
              </a:rPr>
              <a:t> refers to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gmt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psxy</a:t>
            </a:r>
            <a:r>
              <a:rPr lang="en-US" dirty="0" smtClean="0">
                <a:sym typeface="Wingdings" panose="05000000000000000000" pitchFamily="2" charset="2"/>
              </a:rPr>
              <a:t>, making things look like GMT4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708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39" y="206127"/>
            <a:ext cx="10133901" cy="71474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48283" y="7113495"/>
            <a:ext cx="2232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Wessel et al. (2019)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250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Shape 1"/>
          <p:cNvSpPr txBox="1"/>
          <p:nvPr/>
        </p:nvSpPr>
        <p:spPr>
          <a:xfrm>
            <a:off x="740880" y="555480"/>
            <a:ext cx="860796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1" strike="noStrike" spc="-1">
                <a:solidFill>
                  <a:srgbClr val="333333"/>
                </a:solidFill>
                <a:latin typeface="Arial"/>
              </a:rPr>
              <a:t>Getting data into GMT</a:t>
            </a:r>
          </a:p>
        </p:txBody>
      </p:sp>
      <p:sp>
        <p:nvSpPr>
          <p:cNvPr id="154" name="TextShape 2"/>
          <p:cNvSpPr txBox="1"/>
          <p:nvPr/>
        </p:nvSpPr>
        <p:spPr>
          <a:xfrm>
            <a:off x="740880" y="2101680"/>
            <a:ext cx="8607960" cy="476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432000" indent="-324000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2600" b="0" strike="noStrike" spc="-1" dirty="0">
                <a:solidFill>
                  <a:srgbClr val="000000"/>
                </a:solidFill>
                <a:latin typeface="Courier New"/>
              </a:rPr>
              <a:t>cat </a:t>
            </a:r>
            <a:r>
              <a:rPr lang="en-US" sz="2600" b="0" strike="noStrike" spc="-1" dirty="0" err="1">
                <a:solidFill>
                  <a:srgbClr val="000000"/>
                </a:solidFill>
                <a:latin typeface="Courier New"/>
              </a:rPr>
              <a:t>data_file.xy</a:t>
            </a:r>
            <a:r>
              <a:rPr lang="en-US" sz="2600" b="0" strike="noStrike" spc="-1" dirty="0">
                <a:solidFill>
                  <a:srgbClr val="000000"/>
                </a:solidFill>
                <a:latin typeface="Courier New"/>
              </a:rPr>
              <a:t> | </a:t>
            </a:r>
            <a:r>
              <a:rPr lang="en-US" sz="2600" spc="-1" dirty="0" err="1" smtClean="0">
                <a:solidFill>
                  <a:srgbClr val="000000"/>
                </a:solidFill>
                <a:latin typeface="Courier New"/>
              </a:rPr>
              <a:t>g</a:t>
            </a:r>
            <a:r>
              <a:rPr lang="en-US" sz="2600" b="0" strike="noStrike" spc="-1" dirty="0" err="1" smtClean="0">
                <a:solidFill>
                  <a:srgbClr val="000000"/>
                </a:solidFill>
                <a:latin typeface="Courier New"/>
              </a:rPr>
              <a:t>mt</a:t>
            </a:r>
            <a:r>
              <a:rPr lang="en-US" sz="2600" b="0" strike="noStrike" spc="-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2600" b="0" strike="noStrike" spc="-1" dirty="0" err="1" smtClean="0">
                <a:solidFill>
                  <a:srgbClr val="000000"/>
                </a:solidFill>
                <a:latin typeface="Courier New"/>
              </a:rPr>
              <a:t>psxy</a:t>
            </a:r>
            <a:r>
              <a:rPr lang="en-US" sz="2600" b="0" strike="noStrike" spc="-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2600" b="0" strike="noStrike" spc="-1" dirty="0">
                <a:solidFill>
                  <a:srgbClr val="000000"/>
                </a:solidFill>
                <a:latin typeface="Courier New"/>
              </a:rPr>
              <a:t>-</a:t>
            </a:r>
            <a:r>
              <a:rPr lang="en-US" sz="2600" b="0" strike="noStrike" spc="-1" dirty="0" err="1">
                <a:solidFill>
                  <a:srgbClr val="000000"/>
                </a:solidFill>
                <a:latin typeface="Courier New"/>
              </a:rPr>
              <a:t>Rw</a:t>
            </a:r>
            <a:r>
              <a:rPr lang="en-US" sz="2600" b="0" strike="noStrike" spc="-1" dirty="0">
                <a:solidFill>
                  <a:srgbClr val="000000"/>
                </a:solidFill>
                <a:latin typeface="Courier New"/>
              </a:rPr>
              <a:t>/e/s/n -</a:t>
            </a:r>
            <a:r>
              <a:rPr lang="en-US" sz="2600" b="0" strike="noStrike" spc="-1" dirty="0" err="1">
                <a:solidFill>
                  <a:srgbClr val="000000"/>
                </a:solidFill>
                <a:latin typeface="Courier New"/>
              </a:rPr>
              <a:t>Jxw</a:t>
            </a:r>
            <a:r>
              <a:rPr lang="en-US" sz="2600" b="0" strike="noStrike" spc="-1" dirty="0">
                <a:solidFill>
                  <a:srgbClr val="000000"/>
                </a:solidFill>
                <a:latin typeface="Courier New"/>
              </a:rPr>
              <a:t>/</a:t>
            </a:r>
            <a:r>
              <a:rPr lang="en-US" sz="2600" b="0" strike="noStrike" spc="-1" dirty="0" err="1">
                <a:solidFill>
                  <a:srgbClr val="000000"/>
                </a:solidFill>
                <a:latin typeface="Courier New"/>
              </a:rPr>
              <a:t>yh</a:t>
            </a:r>
            <a:r>
              <a:rPr lang="en-US" sz="2600" b="0" strike="noStrike" spc="-1" dirty="0">
                <a:solidFill>
                  <a:srgbClr val="000000"/>
                </a:solidFill>
                <a:latin typeface="Courier New"/>
              </a:rPr>
              <a:t> -Sa0.1 -P &gt; tmp.ps</a:t>
            </a:r>
            <a:endParaRPr lang="en-US" sz="2600" b="0" strike="noStrike" spc="-1" dirty="0">
              <a:solidFill>
                <a:srgbClr val="000000"/>
              </a:solidFill>
              <a:latin typeface="Arial"/>
            </a:endParaRPr>
          </a:p>
          <a:p>
            <a:pPr marL="432000" indent="-324000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Binary via </a:t>
            </a:r>
            <a:r>
              <a:rPr lang="en-US" sz="3200" b="0" strike="noStrike" spc="-1" dirty="0" err="1">
                <a:solidFill>
                  <a:srgbClr val="000000"/>
                </a:solidFill>
                <a:latin typeface="Arial"/>
              </a:rPr>
              <a:t>NetCDF</a:t>
            </a: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latin typeface="Arial"/>
              </a:rPr>
              <a:t>grd</a:t>
            </a: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200" b="0" strike="noStrike" spc="-1" dirty="0" smtClean="0">
                <a:solidFill>
                  <a:srgbClr val="000000"/>
                </a:solidFill>
                <a:latin typeface="Arial"/>
              </a:rPr>
              <a:t>files</a:t>
            </a:r>
          </a:p>
          <a:p>
            <a:pPr marL="889200" lvl="1" indent="-324000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3200" spc="-1" dirty="0" err="1">
                <a:solidFill>
                  <a:srgbClr val="000000"/>
                </a:solidFill>
                <a:latin typeface="Arial"/>
              </a:rPr>
              <a:t>g</a:t>
            </a:r>
            <a:r>
              <a:rPr lang="en-US" sz="3200" spc="-1" dirty="0" err="1" smtClean="0">
                <a:solidFill>
                  <a:srgbClr val="000000"/>
                </a:solidFill>
                <a:latin typeface="Arial"/>
              </a:rPr>
              <a:t>rdconvert</a:t>
            </a:r>
            <a:r>
              <a:rPr lang="en-US" sz="3200" spc="-1" dirty="0" smtClean="0">
                <a:solidFill>
                  <a:srgbClr val="000000"/>
                </a:solidFill>
                <a:latin typeface="Arial"/>
              </a:rPr>
              <a:t> and </a:t>
            </a:r>
            <a:r>
              <a:rPr lang="en-US" sz="3200" spc="-1" dirty="0" err="1" smtClean="0">
                <a:solidFill>
                  <a:srgbClr val="000000"/>
                </a:solidFill>
                <a:latin typeface="Arial"/>
              </a:rPr>
              <a:t>grdreformat</a:t>
            </a:r>
            <a:r>
              <a:rPr lang="en-US" sz="3200" spc="-1" dirty="0" smtClean="0">
                <a:solidFill>
                  <a:srgbClr val="000000"/>
                </a:solidFill>
                <a:latin typeface="Arial"/>
              </a:rPr>
              <a:t> can convert ESRI and </a:t>
            </a:r>
            <a:r>
              <a:rPr lang="en-US" sz="3200" spc="-1" dirty="0" err="1" smtClean="0">
                <a:solidFill>
                  <a:srgbClr val="000000"/>
                </a:solidFill>
                <a:latin typeface="Arial"/>
              </a:rPr>
              <a:t>geodat</a:t>
            </a:r>
            <a:r>
              <a:rPr lang="en-US" sz="3200" spc="-1" dirty="0" smtClean="0">
                <a:solidFill>
                  <a:srgbClr val="000000"/>
                </a:solidFill>
                <a:latin typeface="Arial"/>
              </a:rPr>
              <a:t> files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432000" indent="-324000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Tools for import/export/handling</a:t>
            </a:r>
          </a:p>
          <a:p>
            <a:pPr marL="864000" lvl="1" indent="-288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 dirty="0" err="1">
                <a:solidFill>
                  <a:srgbClr val="000000"/>
                </a:solidFill>
                <a:latin typeface="Courier 10 Pitch"/>
              </a:rPr>
              <a:t>grdinfo</a:t>
            </a:r>
            <a:r>
              <a:rPr lang="en-US" sz="2800" b="0" strike="noStrike" spc="-1" dirty="0">
                <a:solidFill>
                  <a:srgbClr val="000000"/>
                </a:solidFill>
                <a:latin typeface="Courier 10 Pitch"/>
              </a:rPr>
              <a:t>,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ourier 10 Pitch"/>
              </a:rPr>
              <a:t>grdmath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864000" lvl="1" indent="-288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 dirty="0">
                <a:solidFill>
                  <a:srgbClr val="000000"/>
                </a:solidFill>
                <a:latin typeface="Courier 10 Pitch"/>
              </a:rPr>
              <a:t>xyz2grd, grd2xyz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864000" lvl="1" indent="-288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 dirty="0">
                <a:solidFill>
                  <a:srgbClr val="000000"/>
                </a:solidFill>
                <a:latin typeface="Courier 10 Pitch"/>
              </a:rPr>
              <a:t>surface,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ourier 10 Pitch"/>
              </a:rPr>
              <a:t>nearneighbor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864000" lvl="1" indent="-288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Converters: </a:t>
            </a:r>
            <a:r>
              <a:rPr lang="en-US" sz="2800" b="0" strike="noStrike" spc="-1" dirty="0" smtClean="0">
                <a:solidFill>
                  <a:srgbClr val="000000"/>
                </a:solidFill>
                <a:latin typeface="Courier 10 Pitch"/>
              </a:rPr>
              <a:t>kml2asci (not that great), ogr2ogr from GDAL better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740880" y="555480"/>
            <a:ext cx="860796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1" strike="noStrike" spc="-1">
                <a:solidFill>
                  <a:srgbClr val="333333"/>
                </a:solidFill>
                <a:latin typeface="Arial"/>
              </a:rPr>
              <a:t>Some GMT things</a:t>
            </a:r>
          </a:p>
        </p:txBody>
      </p:sp>
      <p:sp>
        <p:nvSpPr>
          <p:cNvPr id="156" name="TextShape 2"/>
          <p:cNvSpPr txBox="1"/>
          <p:nvPr/>
        </p:nvSpPr>
        <p:spPr>
          <a:xfrm>
            <a:off x="504000" y="2165040"/>
            <a:ext cx="9071640" cy="4989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432000" indent="-324000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2200" b="0" strike="noStrike" spc="-1" dirty="0">
                <a:solidFill>
                  <a:srgbClr val="000000"/>
                </a:solidFill>
                <a:latin typeface="Arial"/>
              </a:rPr>
              <a:t>Region: </a:t>
            </a:r>
          </a:p>
          <a:p>
            <a:pPr marL="864000" lvl="1" indent="-288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strike="noStrike" spc="-1" dirty="0">
                <a:solidFill>
                  <a:srgbClr val="000000"/>
                </a:solidFill>
                <a:latin typeface="Courier 10 Pitch"/>
              </a:rPr>
              <a:t>-</a:t>
            </a:r>
            <a:r>
              <a:rPr lang="en-US" sz="2200" b="0" strike="noStrike" spc="-1" dirty="0" smtClean="0">
                <a:solidFill>
                  <a:srgbClr val="000000"/>
                </a:solidFill>
                <a:latin typeface="Courier 10 Pitch"/>
              </a:rPr>
              <a:t>R125/130/20/30</a:t>
            </a:r>
          </a:p>
          <a:p>
            <a:pPr marL="864000" lvl="1" indent="-288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spc="-1" dirty="0" smtClean="0">
                <a:solidFill>
                  <a:srgbClr val="000000"/>
                </a:solidFill>
                <a:latin typeface="Courier 10 Pitch"/>
              </a:rPr>
              <a:t>-</a:t>
            </a:r>
            <a:r>
              <a:rPr lang="en-US" sz="2200" spc="-1" dirty="0" err="1" smtClean="0">
                <a:solidFill>
                  <a:srgbClr val="000000"/>
                </a:solidFill>
                <a:latin typeface="Courier 10 Pitch"/>
              </a:rPr>
              <a:t>Rg</a:t>
            </a:r>
            <a:endParaRPr lang="en-US" sz="2200" spc="-1" dirty="0" smtClean="0">
              <a:solidFill>
                <a:srgbClr val="000000"/>
              </a:solidFill>
              <a:latin typeface="Courier 10 Pitch"/>
            </a:endParaRPr>
          </a:p>
          <a:p>
            <a:pPr marL="864000" lvl="1" indent="-288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strike="noStrike" spc="-1" dirty="0" smtClean="0">
                <a:solidFill>
                  <a:srgbClr val="000000"/>
                </a:solidFill>
                <a:latin typeface="Courier 10 Pitch"/>
              </a:rPr>
              <a:t>-RFR</a:t>
            </a:r>
            <a:endParaRPr lang="en-US" sz="2200" b="0" strike="noStrike" spc="-1" dirty="0">
              <a:solidFill>
                <a:srgbClr val="000000"/>
              </a:solidFill>
              <a:latin typeface="Arial"/>
            </a:endParaRPr>
          </a:p>
          <a:p>
            <a:pPr marL="432000" indent="-324000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2200" b="0" strike="noStrike" spc="-1" dirty="0">
                <a:solidFill>
                  <a:srgbClr val="000000"/>
                </a:solidFill>
                <a:latin typeface="Arial"/>
              </a:rPr>
              <a:t>Projection: </a:t>
            </a:r>
          </a:p>
          <a:p>
            <a:pPr marL="864000" lvl="1" indent="-288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strike="noStrike" spc="-1" dirty="0">
                <a:solidFill>
                  <a:srgbClr val="000000"/>
                </a:solidFill>
                <a:latin typeface="Courier 10 Pitch"/>
              </a:rPr>
              <a:t>-JM7i</a:t>
            </a:r>
            <a:endParaRPr lang="en-US" sz="2200" b="0" strike="noStrike" spc="-1" dirty="0">
              <a:solidFill>
                <a:srgbClr val="000000"/>
              </a:solidFill>
              <a:latin typeface="Arial"/>
            </a:endParaRPr>
          </a:p>
          <a:p>
            <a:pPr marL="864000" lvl="1" indent="-288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strike="noStrike" spc="-1" dirty="0">
                <a:solidFill>
                  <a:srgbClr val="000000"/>
                </a:solidFill>
                <a:latin typeface="Courier 10 Pitch"/>
              </a:rPr>
              <a:t>-JH127.5/6c</a:t>
            </a:r>
            <a:endParaRPr lang="en-US" sz="2200" b="0" strike="noStrike" spc="-1" dirty="0">
              <a:solidFill>
                <a:srgbClr val="000000"/>
              </a:solidFill>
              <a:latin typeface="Arial"/>
            </a:endParaRPr>
          </a:p>
          <a:p>
            <a:pPr marL="432000" indent="-324000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2200" b="0" strike="noStrike" spc="-1" dirty="0">
                <a:solidFill>
                  <a:srgbClr val="000000"/>
                </a:solidFill>
                <a:latin typeface="Arial"/>
              </a:rPr>
              <a:t>Line styles: </a:t>
            </a:r>
          </a:p>
          <a:p>
            <a:pPr marL="864000" lvl="1" indent="-288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strike="noStrike" spc="-1" dirty="0">
                <a:solidFill>
                  <a:srgbClr val="000000"/>
                </a:solidFill>
                <a:latin typeface="Courier 10 Pitch"/>
              </a:rPr>
              <a:t>-W2,45/50/50</a:t>
            </a:r>
            <a:endParaRPr lang="en-US" sz="2200" b="0" strike="noStrike" spc="-1" dirty="0">
              <a:solidFill>
                <a:srgbClr val="000000"/>
              </a:solidFill>
              <a:latin typeface="Arial"/>
            </a:endParaRPr>
          </a:p>
          <a:p>
            <a:pPr marL="864000" lvl="1" indent="-288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strike="noStrike" spc="-1" dirty="0">
                <a:solidFill>
                  <a:srgbClr val="000000"/>
                </a:solidFill>
                <a:latin typeface="Courier 10 Pitch"/>
              </a:rPr>
              <a:t>-</a:t>
            </a:r>
            <a:r>
              <a:rPr lang="en-US" sz="2200" b="0" strike="noStrike" spc="-1" dirty="0" err="1">
                <a:solidFill>
                  <a:srgbClr val="000000"/>
                </a:solidFill>
                <a:latin typeface="Courier 10 Pitch"/>
              </a:rPr>
              <a:t>Wthick,black</a:t>
            </a:r>
            <a:r>
              <a:rPr lang="en-US" sz="2200" b="0" strike="noStrike" spc="-1" dirty="0">
                <a:solidFill>
                  <a:srgbClr val="000000"/>
                </a:solidFill>
                <a:latin typeface="Courier 10 Pitch"/>
              </a:rPr>
              <a:t>,-</a:t>
            </a:r>
            <a:endParaRPr lang="en-US" sz="2200" b="0" strike="noStrike" spc="-1" dirty="0">
              <a:solidFill>
                <a:srgbClr val="000000"/>
              </a:solidFill>
              <a:latin typeface="Arial"/>
            </a:endParaRPr>
          </a:p>
          <a:p>
            <a:pPr marL="432000" indent="-324000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2200" b="0" strike="noStrike" spc="-1" dirty="0">
                <a:solidFill>
                  <a:srgbClr val="000000"/>
                </a:solidFill>
                <a:latin typeface="Arial"/>
              </a:rPr>
              <a:t>Boundary annotation: </a:t>
            </a:r>
          </a:p>
          <a:p>
            <a:pPr marL="864000" lvl="1" indent="-288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strike="noStrike" spc="-1" dirty="0">
                <a:solidFill>
                  <a:srgbClr val="000000"/>
                </a:solidFill>
                <a:latin typeface="Courier 10 Pitch"/>
              </a:rPr>
              <a:t>-Ba10f1</a:t>
            </a:r>
            <a:endParaRPr lang="en-US" sz="2200" b="0" strike="noStrike" spc="-1" dirty="0">
              <a:solidFill>
                <a:srgbClr val="000000"/>
              </a:solidFill>
              <a:latin typeface="Arial"/>
            </a:endParaRPr>
          </a:p>
          <a:p>
            <a:pPr marL="864000" lvl="1" indent="-288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strike="noStrike" spc="-1" dirty="0">
                <a:solidFill>
                  <a:srgbClr val="000000"/>
                </a:solidFill>
                <a:latin typeface="Courier 10 Pitch"/>
              </a:rPr>
              <a:t>-Ba5f.5g1:”x”:/a10f1:”y”::.”plot title”:</a:t>
            </a:r>
            <a:r>
              <a:rPr lang="en-US" sz="2200" b="0" strike="noStrike" spc="-1" dirty="0" err="1" smtClean="0">
                <a:solidFill>
                  <a:srgbClr val="000000"/>
                </a:solidFill>
                <a:latin typeface="Courier 10 Pitch"/>
              </a:rPr>
              <a:t>WeSn</a:t>
            </a:r>
            <a:endParaRPr lang="en-US" sz="2200" b="0" strike="noStrike" spc="-1" dirty="0" smtClean="0">
              <a:solidFill>
                <a:srgbClr val="000000"/>
              </a:solidFill>
              <a:latin typeface="Courier 10 Pitch"/>
            </a:endParaRPr>
          </a:p>
          <a:p>
            <a:pPr marL="864000" lvl="1" indent="-288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spc="-1" dirty="0" smtClean="0">
                <a:solidFill>
                  <a:srgbClr val="000000"/>
                </a:solidFill>
                <a:latin typeface="Courier 10 Pitch"/>
              </a:rPr>
              <a:t>-</a:t>
            </a:r>
            <a:r>
              <a:rPr lang="en-US" sz="2200" spc="-1" dirty="0" err="1" smtClean="0">
                <a:solidFill>
                  <a:srgbClr val="000000"/>
                </a:solidFill>
                <a:latin typeface="Courier 10 Pitch"/>
              </a:rPr>
              <a:t>Bx</a:t>
            </a:r>
            <a:r>
              <a:rPr lang="en-US" sz="2200" spc="-1" dirty="0" smtClean="0">
                <a:solidFill>
                  <a:srgbClr val="000000"/>
                </a:solidFill>
                <a:latin typeface="Courier 10 Pitch"/>
              </a:rPr>
              <a:t> -By</a:t>
            </a:r>
            <a:r>
              <a:rPr lang="en-US" sz="2200" b="0" strike="noStrike" spc="-1" dirty="0" smtClean="0">
                <a:solidFill>
                  <a:srgbClr val="000000"/>
                </a:solidFill>
                <a:latin typeface="Courier 10 Pitch"/>
              </a:rPr>
              <a:t> </a:t>
            </a:r>
            <a:endParaRPr lang="en-US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12" y="1377137"/>
            <a:ext cx="9863417" cy="597409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5402" y="114977"/>
            <a:ext cx="8607960" cy="1262160"/>
          </a:xfrm>
        </p:spPr>
        <p:txBody>
          <a:bodyPr/>
          <a:lstStyle/>
          <a:p>
            <a:r>
              <a:rPr lang="en-US" dirty="0" smtClean="0"/>
              <a:t>GMT settings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Shape 1"/>
          <p:cNvSpPr txBox="1"/>
          <p:nvPr/>
        </p:nvSpPr>
        <p:spPr>
          <a:xfrm>
            <a:off x="470520" y="334440"/>
            <a:ext cx="9071640" cy="1262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1" strike="noStrike" spc="-1">
                <a:solidFill>
                  <a:srgbClr val="333333"/>
                </a:solidFill>
                <a:latin typeface="Arial"/>
              </a:rPr>
              <a:t>GMT problems and solutions</a:t>
            </a:r>
          </a:p>
        </p:txBody>
      </p:sp>
      <p:sp>
        <p:nvSpPr>
          <p:cNvPr id="161" name="TextShape 2"/>
          <p:cNvSpPr txBox="1"/>
          <p:nvPr/>
        </p:nvSpPr>
        <p:spPr>
          <a:xfrm>
            <a:off x="504000" y="2057040"/>
            <a:ext cx="9071640" cy="4989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432000" indent="-324000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K-O</a:t>
            </a:r>
          </a:p>
          <a:p>
            <a:pPr marL="864000" lvl="1" indent="-324000">
              <a:buClr>
                <a:srgbClr val="000000"/>
              </a:buClr>
              <a:buFont typeface="StarSymbol"/>
              <a:buAutoNum type="arabicParenR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 Some-GMT-command -K &gt; tmp.ps</a:t>
            </a:r>
          </a:p>
          <a:p>
            <a:pPr marL="864000" lvl="1" indent="-324000">
              <a:buClr>
                <a:srgbClr val="000000"/>
              </a:buClr>
              <a:buFont typeface="StarSymbol"/>
              <a:buAutoNum type="arabicParenR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 Some-other-command -O -K &gt;&gt; tmp.ps</a:t>
            </a:r>
          </a:p>
          <a:p>
            <a:pPr marL="864000" lvl="1" indent="-324000">
              <a:buClr>
                <a:srgbClr val="000000"/>
              </a:buClr>
              <a:buFont typeface="StarSymbol"/>
              <a:buAutoNum type="arabicParenR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 Yet-another-command -O -K &gt;&gt; tmp.ps</a:t>
            </a:r>
          </a:p>
          <a:p>
            <a:pPr marL="864000" lvl="1" indent="-324000">
              <a:buClr>
                <a:srgbClr val="000000"/>
              </a:buClr>
              <a:buFont typeface="StarSymbol"/>
              <a:buAutoNum type="arabicParenR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 Some-last-command -O &gt;&gt; map.ps</a:t>
            </a: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 smtClean="0">
                <a:solidFill>
                  <a:srgbClr val="000000"/>
                </a:solidFill>
                <a:latin typeface="Arial"/>
              </a:rPr>
              <a:t>Use modern mode</a:t>
            </a: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pc="-1" dirty="0" smtClean="0">
                <a:solidFill>
                  <a:srgbClr val="000000"/>
                </a:solidFill>
                <a:latin typeface="Arial"/>
              </a:rPr>
              <a:t>Use interface</a:t>
            </a:r>
            <a:endParaRPr lang="en-US" sz="3200" b="0" strike="noStrike" spc="-1" dirty="0" smtClean="0">
              <a:solidFill>
                <a:srgbClr val="000000"/>
              </a:solid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 smtClean="0">
                <a:solidFill>
                  <a:srgbClr val="000000"/>
                </a:solidFill>
                <a:latin typeface="Arial"/>
              </a:rPr>
              <a:t>RTFM</a:t>
            </a: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, the cookbook, or the tutorial</a:t>
            </a: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 smtClean="0">
                <a:solidFill>
                  <a:srgbClr val="000000"/>
                </a:solidFill>
                <a:latin typeface="Arial"/>
              </a:rPr>
              <a:t>Get </a:t>
            </a: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a working script and modify</a:t>
            </a: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 smtClean="0">
                <a:solidFill>
                  <a:srgbClr val="000000"/>
                </a:solidFill>
                <a:latin typeface="Arial"/>
              </a:rPr>
              <a:t>(</a:t>
            </a:r>
            <a:r>
              <a:rPr lang="en-US" sz="3200" b="0" i="1" strike="noStrike" spc="-1" dirty="0" err="1" smtClean="0">
                <a:solidFill>
                  <a:srgbClr val="000000"/>
                </a:solidFill>
                <a:latin typeface="Arial"/>
              </a:rPr>
              <a:t>i</a:t>
            </a:r>
            <a:r>
              <a:rPr lang="en-US" sz="3200" b="0" strike="noStrike" spc="-1" dirty="0" err="1" smtClean="0">
                <a:solidFill>
                  <a:srgbClr val="000000"/>
                </a:solidFill>
                <a:latin typeface="Arial"/>
              </a:rPr>
              <a:t>GMT</a:t>
            </a:r>
            <a:r>
              <a:rPr lang="en-US" sz="3200" b="0" strike="noStrike" spc="-1" dirty="0" smtClean="0">
                <a:solidFill>
                  <a:srgbClr val="000000"/>
                </a:solidFill>
                <a:latin typeface="Arial"/>
              </a:rPr>
              <a:t>)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Shape 1"/>
          <p:cNvSpPr txBox="1"/>
          <p:nvPr/>
        </p:nvSpPr>
        <p:spPr>
          <a:xfrm>
            <a:off x="740880" y="555480"/>
            <a:ext cx="860796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1" strike="noStrike" spc="-1">
                <a:solidFill>
                  <a:srgbClr val="333333"/>
                </a:solidFill>
                <a:latin typeface="Arial"/>
              </a:rPr>
              <a:t>The problem</a:t>
            </a:r>
          </a:p>
        </p:txBody>
      </p:sp>
      <p:sp>
        <p:nvSpPr>
          <p:cNvPr id="128" name="TextShape 2"/>
          <p:cNvSpPr txBox="1"/>
          <p:nvPr/>
        </p:nvSpPr>
        <p:spPr>
          <a:xfrm>
            <a:off x="740880" y="2101680"/>
            <a:ext cx="8607960" cy="476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432000" indent="-324000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Produce publication quality plots (including       </a:t>
            </a:r>
            <a:r>
              <a:rPr lang="en-US" sz="3200" b="0" i="1" strike="noStrike" spc="-1">
                <a:solidFill>
                  <a:srgbClr val="000000"/>
                </a:solidFill>
                <a:latin typeface="Arial"/>
              </a:rPr>
              <a:t>x</a:t>
            </a: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 – </a:t>
            </a:r>
            <a:r>
              <a:rPr lang="en-US" sz="3200" b="0" i="1" strike="noStrike" spc="-1">
                <a:solidFill>
                  <a:srgbClr val="000000"/>
                </a:solidFill>
                <a:latin typeface="Arial"/>
              </a:rPr>
              <a:t>y</a:t>
            </a: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) and geographic maps</a:t>
            </a:r>
          </a:p>
          <a:p>
            <a:pPr marL="432000" indent="-324000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Achieve flexibility and automated processing (which requires modularity and script based operation)</a:t>
            </a:r>
          </a:p>
          <a:p>
            <a:pPr marL="432000" indent="-324000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Do it the open source way (low cost, high transparency, high portability, high robustness)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extShape 1"/>
          <p:cNvSpPr txBox="1"/>
          <p:nvPr/>
        </p:nvSpPr>
        <p:spPr>
          <a:xfrm>
            <a:off x="740880" y="555480"/>
            <a:ext cx="860796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1" strike="noStrike" spc="-1" dirty="0">
                <a:solidFill>
                  <a:srgbClr val="333333"/>
                </a:solidFill>
                <a:latin typeface="Arial"/>
              </a:rPr>
              <a:t>Some nitty gritty </a:t>
            </a:r>
            <a:r>
              <a:rPr lang="en-US" sz="4400" b="1" strike="noStrike" spc="-1" dirty="0" smtClean="0">
                <a:solidFill>
                  <a:srgbClr val="333333"/>
                </a:solidFill>
                <a:latin typeface="Arial"/>
              </a:rPr>
              <a:t>stuff</a:t>
            </a:r>
            <a:endParaRPr lang="en-US" sz="4400" b="1" strike="noStrike" spc="-1" dirty="0">
              <a:solidFill>
                <a:srgbClr val="333333"/>
              </a:solidFill>
              <a:latin typeface="Arial"/>
            </a:endParaRPr>
          </a:p>
        </p:txBody>
      </p:sp>
      <p:sp>
        <p:nvSpPr>
          <p:cNvPr id="163" name="TextShape 2"/>
          <p:cNvSpPr txBox="1"/>
          <p:nvPr/>
        </p:nvSpPr>
        <p:spPr>
          <a:xfrm>
            <a:off x="740880" y="2101680"/>
            <a:ext cx="8607960" cy="476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432000" indent="-324000">
              <a:buClr>
                <a:srgbClr val="0E594D"/>
              </a:buClr>
              <a:buSzPct val="45000"/>
              <a:buFont typeface="Wingdings" charset="2"/>
              <a:buChar char=""/>
            </a:pPr>
            <a:endParaRPr lang="en-US" sz="3200" b="0" strike="noStrike" spc="-1" dirty="0" smtClean="0">
              <a:solidFill>
                <a:srgbClr val="000000"/>
              </a:solidFill>
              <a:latin typeface="Arial"/>
            </a:endParaRPr>
          </a:p>
          <a:p>
            <a:pPr marL="432000" indent="-324000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 smtClean="0">
                <a:solidFill>
                  <a:srgbClr val="000000"/>
                </a:solidFill>
                <a:latin typeface="Arial"/>
              </a:rPr>
              <a:t>PS </a:t>
            </a: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bounding box can be off – </a:t>
            </a:r>
            <a:r>
              <a:rPr lang="en-US" sz="3200" b="0" strike="noStrike" spc="-1" dirty="0" err="1">
                <a:solidFill>
                  <a:srgbClr val="000000"/>
                </a:solidFill>
                <a:latin typeface="Courier 10 Pitch"/>
              </a:rPr>
              <a:t>modifybb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432000" indent="-324000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PDF is more portable (but sometimes Illustrator chokes nonetheless) - </a:t>
            </a:r>
          </a:p>
          <a:p>
            <a:pPr marL="864000" lvl="1" indent="-288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 dirty="0" err="1">
                <a:solidFill>
                  <a:srgbClr val="000000"/>
                </a:solidFill>
                <a:latin typeface="Courier 10 Pitch"/>
              </a:rPr>
              <a:t>epstopdf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864000" lvl="1" indent="-288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 dirty="0">
                <a:solidFill>
                  <a:srgbClr val="000000"/>
                </a:solidFill>
                <a:latin typeface="Courier 10 Pitch"/>
              </a:rPr>
              <a:t>ps2pdf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864000" lvl="1" indent="-288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 dirty="0">
                <a:solidFill>
                  <a:srgbClr val="000000"/>
                </a:solidFill>
                <a:latin typeface="Courier 10 Pitch"/>
              </a:rPr>
              <a:t>eps2eps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 (...)</a:t>
            </a:r>
          </a:p>
          <a:p>
            <a:pPr marL="432000" indent="-324000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PNG is sometimes more useful (but cannot edit anymore)</a:t>
            </a:r>
          </a:p>
          <a:p>
            <a:pPr marL="864000" lvl="1" indent="-288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 dirty="0">
                <a:solidFill>
                  <a:srgbClr val="000000"/>
                </a:solidFill>
                <a:latin typeface="Courier 10 Pitch"/>
              </a:rPr>
              <a:t>convert -density 150 file.ps file.png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880" y="1775791"/>
            <a:ext cx="4371939" cy="570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Shape 1"/>
          <p:cNvSpPr txBox="1"/>
          <p:nvPr/>
        </p:nvSpPr>
        <p:spPr>
          <a:xfrm>
            <a:off x="740880" y="555480"/>
            <a:ext cx="860796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1" strike="noStrike" spc="-1" dirty="0">
                <a:solidFill>
                  <a:srgbClr val="333333"/>
                </a:solidFill>
                <a:latin typeface="Arial"/>
              </a:rPr>
              <a:t>Some GMT </a:t>
            </a:r>
            <a:r>
              <a:rPr lang="en-US" sz="4400" b="1" strike="noStrike" spc="-1" dirty="0" smtClean="0">
                <a:solidFill>
                  <a:srgbClr val="333333"/>
                </a:solidFill>
                <a:latin typeface="Arial"/>
              </a:rPr>
              <a:t>caveats and comments</a:t>
            </a:r>
            <a:endParaRPr lang="en-US" sz="4400" b="1" strike="noStrike" spc="-1" dirty="0">
              <a:solidFill>
                <a:srgbClr val="333333"/>
              </a:solidFill>
              <a:latin typeface="Arial"/>
            </a:endParaRPr>
          </a:p>
        </p:txBody>
      </p:sp>
      <p:sp>
        <p:nvSpPr>
          <p:cNvPr id="165" name="TextShape 2"/>
          <p:cNvSpPr txBox="1"/>
          <p:nvPr/>
        </p:nvSpPr>
        <p:spPr>
          <a:xfrm>
            <a:off x="504000" y="1913040"/>
            <a:ext cx="9071640" cy="4989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432000" indent="-324000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There are bugs, sometimes (e.g. </a:t>
            </a:r>
            <a:r>
              <a:rPr lang="en-US" sz="3200" b="0" strike="noStrike" spc="-1" dirty="0" err="1">
                <a:solidFill>
                  <a:srgbClr val="000000"/>
                </a:solidFill>
                <a:latin typeface="Arial"/>
              </a:rPr>
              <a:t>supp</a:t>
            </a: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 packages)</a:t>
            </a:r>
          </a:p>
          <a:p>
            <a:pPr marL="432000" indent="-324000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Not necessarily spherical (</a:t>
            </a:r>
            <a:r>
              <a:rPr lang="en-US" sz="3200" b="0" strike="noStrike" spc="-1" dirty="0">
                <a:solidFill>
                  <a:srgbClr val="000000"/>
                </a:solidFill>
                <a:latin typeface="Courier 10 Pitch"/>
              </a:rPr>
              <a:t>surface</a:t>
            </a: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 vs. </a:t>
            </a:r>
            <a:r>
              <a:rPr lang="en-US" sz="3200" b="0" strike="noStrike" spc="-1" dirty="0" err="1">
                <a:solidFill>
                  <a:srgbClr val="000000"/>
                </a:solidFill>
                <a:latin typeface="Courier 10 Pitch"/>
              </a:rPr>
              <a:t>sphtriangulate</a:t>
            </a: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)</a:t>
            </a:r>
          </a:p>
          <a:p>
            <a:pPr marL="432000" indent="-324000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Hidden parameters </a:t>
            </a:r>
            <a:r>
              <a:rPr lang="en-US" sz="3200" spc="-1" dirty="0">
                <a:solidFill>
                  <a:srgbClr val="000000"/>
                </a:solidFill>
                <a:latin typeface="Arial"/>
              </a:rPr>
              <a:t>(</a:t>
            </a:r>
            <a:r>
              <a:rPr lang="en-US" sz="3200" b="0" strike="noStrike" spc="-1" dirty="0" smtClean="0">
                <a:solidFill>
                  <a:srgbClr val="000000"/>
                </a:solidFill>
                <a:latin typeface="Arial"/>
              </a:rPr>
              <a:t>in </a:t>
            </a: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.</a:t>
            </a:r>
            <a:r>
              <a:rPr lang="en-US" sz="3200" b="0" strike="noStrike" spc="-1" dirty="0" err="1">
                <a:solidFill>
                  <a:srgbClr val="000000"/>
                </a:solidFill>
                <a:latin typeface="Arial"/>
              </a:rPr>
              <a:t>gmtdefaults</a:t>
            </a: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200" b="0" strike="noStrike" spc="-1" dirty="0" smtClean="0">
                <a:solidFill>
                  <a:srgbClr val="000000"/>
                </a:solidFill>
                <a:latin typeface="Arial"/>
              </a:rPr>
              <a:t>file)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432000" indent="-324000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Wrong scaling (-Jx100) will kill your machine</a:t>
            </a:r>
          </a:p>
          <a:p>
            <a:pPr marL="432000" indent="-324000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Non interactive, not fully </a:t>
            </a:r>
            <a:r>
              <a:rPr lang="en-US" sz="3200" b="0" strike="noStrike" spc="-1" dirty="0" smtClean="0">
                <a:solidFill>
                  <a:srgbClr val="000000"/>
                </a:solidFill>
                <a:latin typeface="Arial"/>
              </a:rPr>
              <a:t>3D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Shape 1"/>
          <p:cNvSpPr txBox="1"/>
          <p:nvPr/>
        </p:nvSpPr>
        <p:spPr>
          <a:xfrm>
            <a:off x="754327" y="91556"/>
            <a:ext cx="8607960" cy="203989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1" strike="noStrike" spc="-1" dirty="0">
                <a:solidFill>
                  <a:srgbClr val="333333"/>
                </a:solidFill>
                <a:latin typeface="Arial"/>
              </a:rPr>
              <a:t>Running </a:t>
            </a:r>
            <a:r>
              <a:rPr lang="en-US" sz="4400" b="1" strike="noStrike" spc="-1" dirty="0" smtClean="0">
                <a:solidFill>
                  <a:srgbClr val="333333"/>
                </a:solidFill>
                <a:latin typeface="Arial"/>
              </a:rPr>
              <a:t>GMT</a:t>
            </a:r>
          </a:p>
          <a:p>
            <a:pPr algn="ctr"/>
            <a:r>
              <a:rPr lang="en-US" sz="4400" b="1" spc="-1" dirty="0" smtClean="0">
                <a:solidFill>
                  <a:srgbClr val="333333"/>
                </a:solidFill>
                <a:latin typeface="Arial"/>
              </a:rPr>
              <a:t>Plotting topography and seafloor age</a:t>
            </a:r>
            <a:endParaRPr lang="en-US" sz="4400" b="1" strike="noStrike" spc="-1" dirty="0">
              <a:solidFill>
                <a:srgbClr val="333333"/>
              </a:solidFill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72209" y="3087757"/>
            <a:ext cx="2027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Let’s write a script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3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Shape 1"/>
          <p:cNvSpPr txBox="1"/>
          <p:nvPr/>
        </p:nvSpPr>
        <p:spPr>
          <a:xfrm>
            <a:off x="740880" y="600480"/>
            <a:ext cx="8607960" cy="117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1" strike="noStrike" spc="-1" dirty="0" smtClean="0">
                <a:solidFill>
                  <a:srgbClr val="333333"/>
                </a:solidFill>
                <a:latin typeface="Arial"/>
              </a:rPr>
              <a:t>GMT </a:t>
            </a:r>
            <a:r>
              <a:rPr lang="en-US" sz="4400" b="1" strike="noStrike" spc="-1" dirty="0" err="1" smtClean="0">
                <a:solidFill>
                  <a:srgbClr val="333333"/>
                </a:solidFill>
                <a:latin typeface="Arial"/>
              </a:rPr>
              <a:t>Colormaps</a:t>
            </a:r>
            <a:endParaRPr lang="en-US" sz="4400" b="1" strike="noStrike" spc="-1" dirty="0">
              <a:solidFill>
                <a:srgbClr val="333333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24" y="1555713"/>
            <a:ext cx="4639322" cy="56776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6532" y="1612871"/>
            <a:ext cx="4582164" cy="56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56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Shape 1"/>
          <p:cNvSpPr txBox="1"/>
          <p:nvPr/>
        </p:nvSpPr>
        <p:spPr>
          <a:xfrm>
            <a:off x="740880" y="600480"/>
            <a:ext cx="8607960" cy="117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1" strike="noStrike" spc="-1" dirty="0" smtClean="0">
                <a:solidFill>
                  <a:srgbClr val="333333"/>
                </a:solidFill>
                <a:latin typeface="Arial"/>
              </a:rPr>
              <a:t>GMT </a:t>
            </a:r>
            <a:r>
              <a:rPr lang="en-US" sz="4400" b="1" strike="noStrike" spc="-1" dirty="0" err="1" smtClean="0">
                <a:solidFill>
                  <a:srgbClr val="333333"/>
                </a:solidFill>
                <a:latin typeface="Arial"/>
              </a:rPr>
              <a:t>Colormaps</a:t>
            </a:r>
            <a:endParaRPr lang="en-US" sz="4400" b="1" strike="noStrike" spc="-1" dirty="0">
              <a:solidFill>
                <a:srgbClr val="333333"/>
              </a:solidFill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20" y="1559859"/>
            <a:ext cx="3954057" cy="59998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285" y="1559859"/>
            <a:ext cx="4658375" cy="4229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8706" y="6072558"/>
            <a:ext cx="4686954" cy="135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11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70" y="1"/>
            <a:ext cx="9909662" cy="742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673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28" y="1"/>
            <a:ext cx="10005797" cy="751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2980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51" y="186744"/>
            <a:ext cx="6391747" cy="5124786"/>
          </a:xfrm>
          <a:prstGeom prst="rect">
            <a:avLst/>
          </a:prstGeom>
        </p:spPr>
      </p:pic>
      <p:sp>
        <p:nvSpPr>
          <p:cNvPr id="5" name="TextShape 2"/>
          <p:cNvSpPr txBox="1"/>
          <p:nvPr/>
        </p:nvSpPr>
        <p:spPr>
          <a:xfrm>
            <a:off x="0" y="6832242"/>
            <a:ext cx="6693909" cy="8229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432000" indent="-324000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3200" spc="-1" dirty="0" smtClean="0">
                <a:solidFill>
                  <a:srgbClr val="000000"/>
                </a:solidFill>
                <a:hlinkClick r:id="rId3"/>
              </a:rPr>
              <a:t>https</a:t>
            </a:r>
            <a:r>
              <a:rPr lang="en-US" sz="3200" spc="-1" dirty="0">
                <a:solidFill>
                  <a:srgbClr val="000000"/>
                </a:solidFill>
                <a:hlinkClick r:id="rId3"/>
              </a:rPr>
              <a:t>://sciviscolor.org/colormaps</a:t>
            </a:r>
            <a:r>
              <a:rPr lang="en-US" sz="3200" spc="-1" dirty="0" smtClean="0">
                <a:solidFill>
                  <a:srgbClr val="000000"/>
                </a:solidFill>
                <a:hlinkClick r:id="rId3"/>
              </a:rPr>
              <a:t>/</a:t>
            </a:r>
            <a:r>
              <a:rPr lang="en-US" sz="3200" spc="-1" dirty="0" smtClean="0">
                <a:solidFill>
                  <a:srgbClr val="000000"/>
                </a:solidFill>
              </a:rPr>
              <a:t> 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7145" y="1186560"/>
            <a:ext cx="4381326" cy="546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8239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155"/>
            <a:ext cx="6946185" cy="74905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09387" y="6007958"/>
            <a:ext cx="3262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https://sciviscolor.org/tutorials/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9904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5460"/>
            <a:ext cx="10080625" cy="51534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36358" y="6987672"/>
            <a:ext cx="3262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https://sciviscolor.org/tutorials/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447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Shape 1"/>
          <p:cNvSpPr txBox="1"/>
          <p:nvPr/>
        </p:nvSpPr>
        <p:spPr>
          <a:xfrm>
            <a:off x="740880" y="555480"/>
            <a:ext cx="860796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1" strike="noStrike" spc="-1">
                <a:solidFill>
                  <a:srgbClr val="333333"/>
                </a:solidFill>
                <a:latin typeface="Arial"/>
              </a:rPr>
              <a:t>The solution</a:t>
            </a:r>
          </a:p>
        </p:txBody>
      </p:sp>
      <p:sp>
        <p:nvSpPr>
          <p:cNvPr id="130" name="TextShape 2"/>
          <p:cNvSpPr txBox="1"/>
          <p:nvPr/>
        </p:nvSpPr>
        <p:spPr>
          <a:xfrm>
            <a:off x="504000" y="1949040"/>
            <a:ext cx="9071640" cy="4899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432000" indent="-324000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The </a:t>
            </a:r>
            <a:r>
              <a:rPr lang="en-US" sz="3200" b="0" i="1" strike="noStrike" spc="-1">
                <a:solidFill>
                  <a:srgbClr val="000000"/>
                </a:solidFill>
                <a:latin typeface="Arial"/>
              </a:rPr>
              <a:t>Generic Mapping Tools</a:t>
            </a: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 (GMT)</a:t>
            </a:r>
          </a:p>
          <a:p>
            <a:pPr marL="864000" lvl="1" indent="-288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“~65 tools for manipulating geographic and Cartesian data sets (including filtering, trend fitting, gridding, projecting, etc.) and producing Encapsulated PostScript File (EPS) illustrations”</a:t>
            </a:r>
          </a:p>
          <a:p>
            <a:pPr marL="864000" lvl="1" indent="-288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It has a somewhat steep learning curve, and no graphical user interface</a:t>
            </a:r>
          </a:p>
          <a:p>
            <a:pPr marL="432000" indent="-324000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3200" b="0" i="1" strike="noStrike" spc="-1">
                <a:solidFill>
                  <a:srgbClr val="000000"/>
                </a:solidFill>
                <a:latin typeface="Arial"/>
              </a:rPr>
              <a:t>i</a:t>
            </a: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GMT: a GMT GUI and script generator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460" y="5622784"/>
            <a:ext cx="5504516" cy="17612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18129" y="7108971"/>
            <a:ext cx="3262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https://sciviscolor.org/tutorials/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7543"/>
            <a:ext cx="10080625" cy="425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178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Shape 1"/>
          <p:cNvSpPr txBox="1"/>
          <p:nvPr/>
        </p:nvSpPr>
        <p:spPr>
          <a:xfrm>
            <a:off x="740880" y="555480"/>
            <a:ext cx="860796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1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176" name="TextShape 2"/>
          <p:cNvSpPr txBox="1"/>
          <p:nvPr/>
        </p:nvSpPr>
        <p:spPr>
          <a:xfrm>
            <a:off x="740880" y="2101680"/>
            <a:ext cx="8607960" cy="476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7" name="Picture 176"/>
          <p:cNvPicPr/>
          <p:nvPr/>
        </p:nvPicPr>
        <p:blipFill>
          <a:blip r:embed="rId2"/>
          <a:stretch/>
        </p:blipFill>
        <p:spPr>
          <a:xfrm>
            <a:off x="0" y="81720"/>
            <a:ext cx="11135880" cy="69598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50137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130"/>
          <p:cNvPicPr/>
          <p:nvPr/>
        </p:nvPicPr>
        <p:blipFill>
          <a:blip r:embed="rId2"/>
          <a:stretch/>
        </p:blipFill>
        <p:spPr>
          <a:xfrm>
            <a:off x="0" y="0"/>
            <a:ext cx="2555640" cy="1721520"/>
          </a:xfrm>
          <a:prstGeom prst="rect">
            <a:avLst/>
          </a:prstGeom>
          <a:ln w="0">
            <a:noFill/>
          </a:ln>
        </p:spPr>
      </p:pic>
      <p:sp>
        <p:nvSpPr>
          <p:cNvPr id="132" name="TextShape 1"/>
          <p:cNvSpPr txBox="1"/>
          <p:nvPr/>
        </p:nvSpPr>
        <p:spPr>
          <a:xfrm>
            <a:off x="740880" y="555480"/>
            <a:ext cx="860796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1" strike="noStrike" spc="-1">
                <a:solidFill>
                  <a:srgbClr val="333333"/>
                </a:solidFill>
                <a:latin typeface="Arial"/>
              </a:rPr>
              <a:t>GMT</a:t>
            </a:r>
          </a:p>
        </p:txBody>
      </p:sp>
      <p:sp>
        <p:nvSpPr>
          <p:cNvPr id="133" name="TextShape 2"/>
          <p:cNvSpPr txBox="1"/>
          <p:nvPr/>
        </p:nvSpPr>
        <p:spPr>
          <a:xfrm>
            <a:off x="504000" y="2201040"/>
            <a:ext cx="9071640" cy="4903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432000" indent="-324000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Written by Paul Wessel and Walter </a:t>
            </a:r>
            <a:r>
              <a:rPr lang="en-US" sz="2800" b="0" strike="noStrike" spc="-1" dirty="0" smtClean="0">
                <a:solidFill>
                  <a:srgbClr val="000000"/>
                </a:solidFill>
                <a:latin typeface="Arial"/>
              </a:rPr>
              <a:t>Smith, plus now a team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432000" indent="-324000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Version 4 is at </a:t>
            </a:r>
            <a:r>
              <a:rPr lang="en-US" sz="2800" b="0" strike="noStrike" spc="-1" dirty="0" smtClean="0">
                <a:solidFill>
                  <a:srgbClr val="000000"/>
                </a:solidFill>
                <a:latin typeface="Arial"/>
              </a:rPr>
              <a:t>4.5.18, modern version is 6.1.1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432000" indent="-324000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UNIX based, C language, command line tool, </a:t>
            </a:r>
            <a:r>
              <a:rPr lang="en-US" sz="2800" b="0" strike="noStrike" spc="-1" dirty="0" err="1" smtClean="0">
                <a:solidFill>
                  <a:srgbClr val="000000"/>
                </a:solidFill>
                <a:latin typeface="Arial"/>
              </a:rPr>
              <a:t>GPLed</a:t>
            </a:r>
            <a:endParaRPr lang="en-US" sz="2800" b="0" strike="noStrike" spc="-1" dirty="0" smtClean="0">
              <a:solidFill>
                <a:srgbClr val="000000"/>
              </a:solidFill>
              <a:latin typeface="Arial"/>
            </a:endParaRPr>
          </a:p>
          <a:p>
            <a:pPr marL="432000" indent="-324000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2800" spc="-1" dirty="0" smtClean="0">
                <a:solidFill>
                  <a:srgbClr val="000000"/>
                </a:solidFill>
                <a:latin typeface="Arial"/>
              </a:rPr>
              <a:t>Interface for </a:t>
            </a:r>
            <a:r>
              <a:rPr lang="en-US" sz="2800" spc="-1" dirty="0" err="1" smtClean="0">
                <a:solidFill>
                  <a:srgbClr val="000000"/>
                </a:solidFill>
                <a:latin typeface="Arial"/>
              </a:rPr>
              <a:t>Matlab</a:t>
            </a:r>
            <a:r>
              <a:rPr lang="en-US" sz="2800" spc="-1" dirty="0" smtClean="0">
                <a:solidFill>
                  <a:srgbClr val="000000"/>
                </a:solidFill>
                <a:latin typeface="Arial"/>
              </a:rPr>
              <a:t>, Python and Julie 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432000" indent="-324000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ASCII,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</a:rPr>
              <a:t>NetCDF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 data input is projected, and produces </a:t>
            </a:r>
            <a:r>
              <a:rPr lang="en-US" sz="2800" spc="-1" dirty="0">
                <a:solidFill>
                  <a:srgbClr val="000000"/>
                </a:solidFill>
                <a:latin typeface="Arial"/>
              </a:rPr>
              <a:t>E</a:t>
            </a:r>
            <a:r>
              <a:rPr lang="en-US" sz="2800" b="0" strike="noStrike" spc="-1" dirty="0" smtClean="0">
                <a:solidFill>
                  <a:srgbClr val="000000"/>
                </a:solidFill>
                <a:latin typeface="Arial"/>
              </a:rPr>
              <a:t>PS/PDF/PNG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432000" indent="-324000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Data processing, plotting, projections, etc.</a:t>
            </a:r>
          </a:p>
          <a:p>
            <a:pPr marL="432000" indent="-324000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Flexible, powerful, </a:t>
            </a:r>
            <a:r>
              <a:rPr lang="en-US" sz="2800" b="0" strike="noStrike" spc="-1" dirty="0" smtClean="0">
                <a:solidFill>
                  <a:srgbClr val="000000"/>
                </a:solidFill>
                <a:latin typeface="Arial"/>
              </a:rPr>
              <a:t>complicated</a:t>
            </a:r>
          </a:p>
          <a:p>
            <a:pPr marL="432000" indent="-324000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2800" spc="-1" dirty="0">
                <a:solidFill>
                  <a:srgbClr val="000000"/>
                </a:solidFill>
              </a:rPr>
              <a:t>https://www.generic-mapping-tools.org/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4" name="Picture 133"/>
          <p:cNvPicPr/>
          <p:nvPr/>
        </p:nvPicPr>
        <p:blipFill>
          <a:blip r:embed="rId3"/>
          <a:stretch/>
        </p:blipFill>
        <p:spPr>
          <a:xfrm>
            <a:off x="8345880" y="0"/>
            <a:ext cx="1734120" cy="1831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Shape 1"/>
          <p:cNvSpPr txBox="1"/>
          <p:nvPr/>
        </p:nvSpPr>
        <p:spPr>
          <a:xfrm>
            <a:off x="424440" y="379440"/>
            <a:ext cx="9071640" cy="117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1" strike="noStrike" spc="-1" dirty="0">
                <a:solidFill>
                  <a:srgbClr val="333333"/>
                </a:solidFill>
                <a:latin typeface="Arial"/>
              </a:rPr>
              <a:t>GMT produced examples</a:t>
            </a:r>
          </a:p>
        </p:txBody>
      </p:sp>
      <p:pic>
        <p:nvPicPr>
          <p:cNvPr id="136" name="Picture 135"/>
          <p:cNvPicPr/>
          <p:nvPr/>
        </p:nvPicPr>
        <p:blipFill>
          <a:blip r:embed="rId2"/>
          <a:stretch/>
        </p:blipFill>
        <p:spPr>
          <a:xfrm>
            <a:off x="578880" y="1505520"/>
            <a:ext cx="9276120" cy="5630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136"/>
          <p:cNvPicPr/>
          <p:nvPr/>
        </p:nvPicPr>
        <p:blipFill>
          <a:blip r:embed="rId2"/>
          <a:stretch/>
        </p:blipFill>
        <p:spPr>
          <a:xfrm>
            <a:off x="2706840" y="0"/>
            <a:ext cx="4610160" cy="7559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/>
          <p:nvPr/>
        </p:nvPicPr>
        <p:blipFill>
          <a:blip r:embed="rId2"/>
          <a:stretch/>
        </p:blipFill>
        <p:spPr>
          <a:xfrm>
            <a:off x="1073880" y="360"/>
            <a:ext cx="7941960" cy="7559640"/>
          </a:xfrm>
          <a:prstGeom prst="rect">
            <a:avLst/>
          </a:prstGeom>
          <a:ln w="0">
            <a:noFill/>
          </a:ln>
        </p:spPr>
      </p:pic>
      <p:sp>
        <p:nvSpPr>
          <p:cNvPr id="139" name="Rectangle 1"/>
          <p:cNvSpPr/>
          <p:nvPr/>
        </p:nvSpPr>
        <p:spPr>
          <a:xfrm>
            <a:off x="8983800" y="3090960"/>
            <a:ext cx="650880" cy="25758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139"/>
          <p:cNvPicPr/>
          <p:nvPr/>
        </p:nvPicPr>
        <p:blipFill>
          <a:blip r:embed="rId2"/>
          <a:stretch/>
        </p:blipFill>
        <p:spPr>
          <a:xfrm>
            <a:off x="436320" y="217440"/>
            <a:ext cx="9483120" cy="6592680"/>
          </a:xfrm>
          <a:prstGeom prst="rect">
            <a:avLst/>
          </a:prstGeom>
          <a:ln w="0">
            <a:noFill/>
          </a:ln>
        </p:spPr>
      </p:pic>
      <p:sp>
        <p:nvSpPr>
          <p:cNvPr id="141" name="TextShape 1"/>
          <p:cNvSpPr txBox="1"/>
          <p:nvPr/>
        </p:nvSpPr>
        <p:spPr>
          <a:xfrm>
            <a:off x="1360440" y="7143840"/>
            <a:ext cx="606024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800" b="0" strike="noStrike" spc="-1">
                <a:latin typeface="Arial"/>
                <a:hlinkClick r:id="rId3"/>
              </a:rPr>
              <a:t>GMT script to plot these ternary diagrams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extShape 1"/>
          <p:cNvSpPr txBox="1"/>
          <p:nvPr/>
        </p:nvSpPr>
        <p:spPr>
          <a:xfrm>
            <a:off x="740880" y="555480"/>
            <a:ext cx="860796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1" strike="noStrike" spc="-1" dirty="0">
                <a:solidFill>
                  <a:srgbClr val="333333"/>
                </a:solidFill>
                <a:latin typeface="Arial"/>
              </a:rPr>
              <a:t>How to get </a:t>
            </a:r>
            <a:r>
              <a:rPr lang="en-US" sz="4400" b="1" spc="-1" dirty="0" smtClean="0">
                <a:solidFill>
                  <a:srgbClr val="333333"/>
                </a:solidFill>
                <a:latin typeface="Arial"/>
              </a:rPr>
              <a:t>download and install GMT</a:t>
            </a:r>
            <a:endParaRPr lang="en-US" sz="4400" b="1" strike="noStrike" spc="-1" dirty="0">
              <a:solidFill>
                <a:srgbClr val="333333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4" y="2420672"/>
            <a:ext cx="10036451" cy="43444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4008</TotalTime>
  <Words>604</Words>
  <Application>Microsoft Office PowerPoint</Application>
  <PresentationFormat>Custom</PresentationFormat>
  <Paragraphs>104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Courier 10 Pitch</vt:lpstr>
      <vt:lpstr>Courier New</vt:lpstr>
      <vt:lpstr>DejaVu Sans</vt:lpstr>
      <vt:lpstr>Optima</vt:lpstr>
      <vt:lpstr>StarSymbol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GMT settings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Thorsten Becker</dc:creator>
  <dc:description/>
  <cp:lastModifiedBy>Becker, Thorsten</cp:lastModifiedBy>
  <cp:revision>57</cp:revision>
  <dcterms:created xsi:type="dcterms:W3CDTF">2012-03-31T15:15:57Z</dcterms:created>
  <dcterms:modified xsi:type="dcterms:W3CDTF">2021-04-15T19:27:37Z</dcterms:modified>
  <dc:language>en-US</dc:language>
</cp:coreProperties>
</file>