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9" r:id="rId3"/>
  </p:sldMasterIdLst>
  <p:sldIdLst>
    <p:sldId id="287" r:id="rId4"/>
    <p:sldId id="404" r:id="rId5"/>
    <p:sldId id="405" r:id="rId6"/>
    <p:sldId id="406" r:id="rId7"/>
    <p:sldId id="407" r:id="rId8"/>
    <p:sldId id="408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368" r:id="rId25"/>
    <p:sldId id="369" r:id="rId26"/>
    <p:sldId id="371" r:id="rId27"/>
    <p:sldId id="280" r:id="rId28"/>
    <p:sldId id="370" r:id="rId29"/>
    <p:sldId id="281" r:id="rId30"/>
    <p:sldId id="282" r:id="rId31"/>
    <p:sldId id="283" r:id="rId32"/>
    <p:sldId id="284" r:id="rId33"/>
    <p:sldId id="285" r:id="rId34"/>
    <p:sldId id="286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402" r:id="rId43"/>
    <p:sldId id="403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427" r:id="rId52"/>
    <p:sldId id="425" r:id="rId53"/>
    <p:sldId id="401" r:id="rId54"/>
    <p:sldId id="386" r:id="rId55"/>
    <p:sldId id="387" r:id="rId56"/>
    <p:sldId id="388" r:id="rId57"/>
    <p:sldId id="389" r:id="rId58"/>
    <p:sldId id="390" r:id="rId59"/>
    <p:sldId id="391" r:id="rId60"/>
    <p:sldId id="393" r:id="rId61"/>
    <p:sldId id="396" r:id="rId62"/>
    <p:sldId id="397" r:id="rId63"/>
    <p:sldId id="398" r:id="rId64"/>
    <p:sldId id="426" r:id="rId65"/>
    <p:sldId id="400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6" r:id="rId74"/>
    <p:sldId id="327" r:id="rId75"/>
    <p:sldId id="330" r:id="rId76"/>
    <p:sldId id="331" r:id="rId77"/>
    <p:sldId id="355" r:id="rId78"/>
    <p:sldId id="362" r:id="rId79"/>
    <p:sldId id="363" r:id="rId80"/>
    <p:sldId id="364" r:id="rId8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106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6514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562080" y="210168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7408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6514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562080" y="4589640"/>
            <a:ext cx="277164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0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9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9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0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3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68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7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03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7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7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6" y="1853171"/>
            <a:ext cx="4285579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6" y="2761381"/>
            <a:ext cx="4285579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9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8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5579" y="1088454"/>
            <a:ext cx="5103316" cy="53722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3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8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Optima" pitchFamily="2" charset="0"/>
              </a:defRPr>
            </a:lvl1pPr>
          </a:lstStyle>
          <a:p>
            <a:pPr algn="ctr"/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147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402483"/>
            <a:ext cx="2173635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402483"/>
            <a:ext cx="6394896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5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370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 hasCustomPrompt="1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Optima" pitchFamily="2" charset="0"/>
              </a:defRPr>
            </a:lvl1pPr>
          </a:lstStyle>
          <a:p>
            <a:pPr algn="ctr"/>
            <a:r>
              <a:rPr lang="en-US" sz="4400" b="1" strike="noStrike" spc="-1" dirty="0" err="1" smtClean="0">
                <a:solidFill>
                  <a:srgbClr val="333333"/>
                </a:solidFill>
                <a:latin typeface="Arial"/>
              </a:rPr>
              <a:t>sdfsf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6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740880" y="555480"/>
            <a:ext cx="8607960" cy="585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4762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1600" y="458964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40880" y="555480"/>
            <a:ext cx="860796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1600" y="2101680"/>
            <a:ext cx="420048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40880" y="4589640"/>
            <a:ext cx="8607960" cy="227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1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0064-948E-4E44-A74D-8217F4061DC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D1B4-E589-4D13-982F-36354F27B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Optima" pitchFamily="2" charset="0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Optima" pitchFamily="2" charset="0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Optima" pitchFamily="2" charset="0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Optima" pitchFamily="2" charset="0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Optima" pitchFamily="2" charset="0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Optima" pitchFamily="2" charset="0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wb@walter.ig.utexas.edu:~/tmp/" TargetMode="External"/><Relationship Id="rId2" Type="http://schemas.openxmlformats.org/officeDocument/2006/relationships/hyperlink" Target="mailto:twb@walter.ig.utexas.edu" TargetMode="Externa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hyperlink" Target="http://topodata.org/data/" TargetMode="External"/><Relationship Id="rId4" Type="http://schemas.openxmlformats.org/officeDocument/2006/relationships/hyperlink" Target="mailto:twb@walter.ig.utexas.edu:~/tmp/\*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bcpierce/unis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earch?hl=en&amp;lr=&amp;q=unix+shell+script+reference&amp;btnG=Search" TargetMode="External"/><Relationship Id="rId3" Type="http://schemas.openxmlformats.org/officeDocument/2006/relationships/hyperlink" Target="http://www.oreilly.com/catalog/unixnut3/" TargetMode="External"/><Relationship Id="rId7" Type="http://schemas.openxmlformats.org/officeDocument/2006/relationships/hyperlink" Target="http://www.google.com/search?q=unix+command+reference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://www.cs.jhu.edu/~joanne/unixRC.pdf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www.google.co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linuxdevcenter.com/linux/cmd/" TargetMode="External"/><Relationship Id="rId10" Type="http://schemas.openxmlformats.org/officeDocument/2006/relationships/hyperlink" Target="http://www.google.com/search?hl=en&amp;lr=&amp;q=awk+tutorial&amp;btnG=Search" TargetMode="External"/><Relationship Id="rId4" Type="http://schemas.openxmlformats.org/officeDocument/2006/relationships/hyperlink" Target="http://www.amazon.com/exec/obidos/tg/detail/-/1565925858/002-1380853-4177654?v=glance" TargetMode="External"/><Relationship Id="rId9" Type="http://schemas.openxmlformats.org/officeDocument/2006/relationships/hyperlink" Target="http://www.google.com/search?hl=en&amp;lr=&amp;q=emacs+tutorial&amp;btnG=Search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eismology.harvard.edu/~becker/igmt/" TargetMode="Externa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s-faculty.stanford.edu/~knuth/taocp.html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files.com/" TargetMode="Externa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p.trieste.it/~manuals/programming/sun/fortran/f77rm/1_elements.doc.html" TargetMode="External"/><Relationship Id="rId2" Type="http://schemas.openxmlformats.org/officeDocument/2006/relationships/hyperlink" Target="http://en.wikipedia.org/wiki/Fortran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en.wikipedia.org/wiki/C_programming_language" TargetMode="External"/><Relationship Id="rId4" Type="http://schemas.openxmlformats.org/officeDocument/2006/relationships/hyperlink" Target="http://www-ccs.ucsd.edu/c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s.wolfram.com/mathematica/" TargetMode="External"/><Relationship Id="rId3" Type="http://schemas.openxmlformats.org/officeDocument/2006/relationships/hyperlink" Target="http://www.grymoire.com/Unix/Awk.html" TargetMode="External"/><Relationship Id="rId7" Type="http://schemas.openxmlformats.org/officeDocument/2006/relationships/hyperlink" Target="http://www.rsinc.com/idl/" TargetMode="External"/><Relationship Id="rId2" Type="http://schemas.openxmlformats.org/officeDocument/2006/relationships/hyperlink" Target="http://tldp.org/LDP/abs/html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julialang.org/" TargetMode="External"/><Relationship Id="rId5" Type="http://schemas.openxmlformats.org/officeDocument/2006/relationships/hyperlink" Target="http://www.octave.org/" TargetMode="External"/><Relationship Id="rId4" Type="http://schemas.openxmlformats.org/officeDocument/2006/relationships/hyperlink" Target="http://www.mathworks.com/access/helpdesk/help/helpdesk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yhedron.co.uk/compare/linux/f90bench_p4.html" TargetMode="Externa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nr.com/" TargetMode="External"/><Relationship Id="rId2" Type="http://schemas.openxmlformats.org/officeDocument/2006/relationships/hyperlink" Target="http://www.nrbook.com/a/bookcpdf.php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fceia.unr.edu.ar/~fisicomp/apuntes/biblios/altnr.htm" TargetMode="External"/><Relationship Id="rId4" Type="http://schemas.openxmlformats.org/officeDocument/2006/relationships/hyperlink" Target="http://amath.colorado.edu/computing/Fortran/numrec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crd.lbl.gov/~xiaoye/SuperLU/" TargetMode="External"/><Relationship Id="rId3" Type="http://schemas.openxmlformats.org/officeDocument/2006/relationships/hyperlink" Target="http://www.caam.rice.edu/software/ARPACK/" TargetMode="External"/><Relationship Id="rId7" Type="http://schemas.openxmlformats.org/officeDocument/2006/relationships/hyperlink" Target="http://graal.ens-lyon.fr/~jylexcel/MUMPS/" TargetMode="External"/><Relationship Id="rId2" Type="http://schemas.openxmlformats.org/officeDocument/2006/relationships/hyperlink" Target="http://www.netlib.org/eispack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netlib.org/scalapack/scalapack_home.html" TargetMode="External"/><Relationship Id="rId5" Type="http://schemas.openxmlformats.org/officeDocument/2006/relationships/hyperlink" Target="http://www.netlib.org/lapack/" TargetMode="External"/><Relationship Id="rId4" Type="http://schemas.openxmlformats.org/officeDocument/2006/relationships/hyperlink" Target="http://www.netlib.org/blas/" TargetMode="External"/><Relationship Id="rId9" Type="http://schemas.openxmlformats.org/officeDocument/2006/relationships/hyperlink" Target="http://www-unix.mcs.anl.gov/petsc/petsc-2/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l.com/cd/software/products/asmo-na/eng/perflib/mkl/index.htm" TargetMode="External"/><Relationship Id="rId3" Type="http://schemas.openxmlformats.org/officeDocument/2006/relationships/hyperlink" Target="http://www.gnu.org/software/gsl/" TargetMode="External"/><Relationship Id="rId7" Type="http://schemas.openxmlformats.org/officeDocument/2006/relationships/hyperlink" Target="http://www.cs.utexas.edu/users/kgoto/signup_first.html" TargetMode="External"/><Relationship Id="rId2" Type="http://schemas.openxmlformats.org/officeDocument/2006/relationships/hyperlink" Target="http://www.netlib.org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netlib.org/atlas/" TargetMode="External"/><Relationship Id="rId5" Type="http://schemas.openxmlformats.org/officeDocument/2006/relationships/hyperlink" Target="http://www.fftw.org/" TargetMode="External"/><Relationship Id="rId4" Type="http://schemas.openxmlformats.org/officeDocument/2006/relationships/hyperlink" Target="http://math.nist.gov/" TargetMode="External"/><Relationship Id="rId9" Type="http://schemas.openxmlformats.org/officeDocument/2006/relationships/hyperlink" Target="http://developer.amd.com/acml.aspx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geodynamics.usc.edu/~becker/ftp/unix/example.ta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geodynamics.usc.edu/~becker/ftp/unix/example.ta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geodynamics.usc.edu/~becker/ftp/unix/example.tar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files.com/index.php3?app_id=6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eophysical-Inverse-Theory-Robert-Parker/dp/0691036349/ref=pd_bbs_sr_1/104-8632725-7247902?ie=UTF8&amp;s=books&amp;qid=1188449938&amp;sr=1-1" TargetMode="External"/><Relationship Id="rId7" Type="http://schemas.openxmlformats.org/officeDocument/2006/relationships/hyperlink" Target="http://w3eos.whoi.edu/12.747/" TargetMode="External"/><Relationship Id="rId2" Type="http://schemas.openxmlformats.org/officeDocument/2006/relationships/hyperlink" Target="http://www.amazon.com/Geophysical-Data-Analysis-International-Geophysics/dp/0124909213/ref=sr_1_3/104-8632725-7247902?ie=UTF8&amp;s=books&amp;qid=1188449938&amp;sr=1-3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ldeo.columbia.edu/~mspieg/mmm/" TargetMode="External"/><Relationship Id="rId5" Type="http://schemas.openxmlformats.org/officeDocument/2006/relationships/hyperlink" Target="http://www.amazon.com/Inverse-Problem-Methods-Parameter-Estimation/dp/0898715725/ref=pd_bbs_sr_1/104-8632725-7247902?ie=UTF8&amp;s=books&amp;qid=1188451083&amp;sr=8-1" TargetMode="External"/><Relationship Id="rId4" Type="http://schemas.openxmlformats.org/officeDocument/2006/relationships/hyperlink" Target="http://www.amazon.com/Time-Analysis-Inverse-Theory-Geophysicists/dp/0521819652/ref=sr_1_5/104-8632725-7247902?ie=UTF8&amp;s=books&amp;qid=1188449938&amp;sr=1-5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gmt.soest.hawaii.edu/" TargetMode="External"/><Relationship Id="rId2" Type="http://schemas.openxmlformats.org/officeDocument/2006/relationships/hyperlink" Target="http://www.gnuplot.info/" TargetMode="Externa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smology.harvard.edu/~becker/igmt/" TargetMode="External"/><Relationship Id="rId2" Type="http://schemas.openxmlformats.org/officeDocument/2006/relationships/hyperlink" Target="http://gmt.soest.hawaii.ed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seismology.harvard.edu/~becker/igmt/igmt_tutorial.pdf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aview.org/HTML/Index.html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741240" y="162000"/>
            <a:ext cx="86090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Geoscientific data analysis using UNIX and GMT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735480" y="984960"/>
            <a:ext cx="8609040" cy="59989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" dirty="0">
                <a:solidFill>
                  <a:srgbClr val="000000"/>
                </a:solidFill>
                <a:latin typeface="Optima" pitchFamily="2" charset="0"/>
              </a:rPr>
              <a:t>2</a:t>
            </a:r>
            <a:r>
              <a:rPr kumimoji="0" lang="en-US" sz="4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/8: UNIX II</a:t>
            </a:r>
            <a:endParaRPr kumimoji="0" lang="en-US" sz="4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Thorsten </a:t>
            </a:r>
            <a:r>
              <a:rPr kumimoji="0" lang="en-GB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Becker</a:t>
            </a:r>
            <a:endParaRPr kumimoji="0" lang="en-GB" sz="32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The University of Texas at Austin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  <a:p>
            <a:pPr marL="214200" marR="0" lvl="0" indent="-214200" algn="ctr" defTabSz="914400" rtl="0" eaLnBrk="1" fontAlgn="auto" latinLnBrk="0" hangingPunct="1">
              <a:lnSpc>
                <a:spcPts val="36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 pitchFamily="2" charset="0"/>
                <a:ea typeface="+mn-ea"/>
                <a:cs typeface="+mn-cs"/>
              </a:rPr>
              <a:t>April 2021</a:t>
            </a:r>
            <a:endParaRPr kumimoji="0" lang="en-US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Parallel processing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52480" y="2189160"/>
            <a:ext cx="8139240" cy="529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225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561960" y="2135160"/>
            <a:ext cx="9323280" cy="522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02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#!/bin/bash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2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2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...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process file1 &amp;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process file2 &amp;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process file3 &amp;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wait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Courier New"/>
              </a:rPr>
              <a:t>...</a:t>
            </a: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1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17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Job automation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52480" y="2189160"/>
            <a:ext cx="8139240" cy="529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225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502340" y="1757124"/>
            <a:ext cx="9339120" cy="553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</a:rPr>
              <a:t>at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echo "echo It\'s 1 a clock and time for lunch" |\ 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12960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at 1pm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1" strike="noStrike" spc="-1" dirty="0" err="1">
                <a:solidFill>
                  <a:srgbClr val="000000"/>
                </a:solidFill>
                <a:latin typeface="Arial"/>
              </a:rPr>
              <a:t>cron</a:t>
            </a:r>
            <a:r>
              <a:rPr lang="en-US" sz="32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ourier 10 Pitch"/>
              </a:rPr>
              <a:t>crontab</a:t>
            </a:r>
            <a:r>
              <a:rPr lang="en-US" sz="2800" b="0" strike="noStrike" spc="-1" dirty="0">
                <a:solidFill>
                  <a:srgbClr val="000000"/>
                </a:solidFill>
                <a:latin typeface="Courier 10 Pitch"/>
              </a:rPr>
              <a:t> file,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ourier 10 Pitch"/>
              </a:rPr>
              <a:t>crontab</a:t>
            </a:r>
            <a:r>
              <a:rPr lang="en-US" sz="2800" b="0" strike="noStrike" spc="-1" dirty="0">
                <a:solidFill>
                  <a:srgbClr val="000000"/>
                </a:solidFill>
                <a:latin typeface="Courier 10 Pitch"/>
              </a:rPr>
              <a:t> -l,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ourier 10 Pitch"/>
              </a:rPr>
              <a:t>crontab</a:t>
            </a:r>
            <a:r>
              <a:rPr lang="en-US" sz="2800" b="0" strike="noStrike" spc="-1" dirty="0">
                <a:solidFill>
                  <a:srgbClr val="000000"/>
                </a:solidFill>
                <a:latin typeface="Courier 10 Pitch"/>
              </a:rPr>
              <a:t> -r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field          allowed values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-----          --------------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minute         0-59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hour           0-23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day of month   0-31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month          1-12 (or names, see below)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             day of week    0-7 (0 or 7 is Sun, or use names)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every day at 5am, check my calendar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4 5 *  * * $HOME/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progs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/batch/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check_calendar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every Sun night at 4am, clean 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tmp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 directory (WARNING!)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17 4 *  * Sun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rm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 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rf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 $HOME/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tmp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/* 2&gt; /dev/null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# every week, 6pm Sa backup the home directories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15 18 * * Sat $HOME/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progs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/batch/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ourier 10 Pitch"/>
              </a:rPr>
              <a:t>backup_home_rsync</a:t>
            </a:r>
            <a:r>
              <a:rPr lang="en-US" sz="1800" b="0" strike="noStrike" spc="-1" dirty="0">
                <a:solidFill>
                  <a:srgbClr val="000000"/>
                </a:solidFill>
                <a:latin typeface="Courier 10 Pitch"/>
              </a:rPr>
              <a:t> 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8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740880" y="4524506"/>
            <a:ext cx="8607960" cy="1262160"/>
          </a:xfrm>
        </p:spPr>
        <p:txBody>
          <a:bodyPr/>
          <a:lstStyle/>
          <a:p>
            <a:r>
              <a:rPr lang="en-US" dirty="0" err="1" smtClean="0"/>
              <a:t>ssh</a:t>
            </a:r>
            <a:r>
              <a:rPr lang="en-US" dirty="0" smtClean="0"/>
              <a:t>: log into a different machine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–p 2222 </a:t>
            </a:r>
            <a:r>
              <a:rPr lang="en-US" dirty="0" smtClean="0">
                <a:hlinkClick r:id="rId2"/>
              </a:rPr>
              <a:t>twb@walter.ig.utexas.edu</a:t>
            </a:r>
            <a:endParaRPr lang="en-US" dirty="0" smtClean="0"/>
          </a:p>
          <a:p>
            <a:pPr lvl="1"/>
            <a:r>
              <a:rPr lang="en-US" dirty="0" smtClean="0"/>
              <a:t>can set this up to avoid having to type password (private / public key </a:t>
            </a:r>
            <a:r>
              <a:rPr lang="en-US" dirty="0" err="1" smtClean="0"/>
              <a:t>authorized_keys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378013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scp</a:t>
            </a:r>
            <a:r>
              <a:rPr lang="en-US" dirty="0" smtClean="0"/>
              <a:t>: copy files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cp</a:t>
            </a:r>
            <a:r>
              <a:rPr lang="en-US" dirty="0" smtClean="0"/>
              <a:t> –P 2222 file.dat </a:t>
            </a:r>
            <a:r>
              <a:rPr lang="en-US" dirty="0" smtClean="0">
                <a:hlinkClick r:id="rId3"/>
              </a:rPr>
              <a:t>twb@walter.ig.utexas.edu:~/</a:t>
            </a:r>
            <a:r>
              <a:rPr lang="en-US" dirty="0" err="1" smtClean="0">
                <a:hlinkClick r:id="rId3"/>
              </a:rPr>
              <a:t>tmp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scp</a:t>
            </a:r>
            <a:r>
              <a:rPr lang="en-US" dirty="0" smtClean="0"/>
              <a:t> –P 2222 </a:t>
            </a:r>
            <a:r>
              <a:rPr lang="en-US" dirty="0" smtClean="0">
                <a:hlinkClick r:id="rId4"/>
              </a:rPr>
              <a:t>twb@walter.ig.utexas.edu:~/</a:t>
            </a:r>
            <a:r>
              <a:rPr lang="en-US" dirty="0" err="1" smtClean="0">
                <a:hlinkClick r:id="rId4"/>
              </a:rPr>
              <a:t>tmp</a:t>
            </a:r>
            <a:r>
              <a:rPr lang="en-US" dirty="0" smtClean="0">
                <a:hlinkClick r:id="rId4"/>
              </a:rPr>
              <a:t>/\*</a:t>
            </a:r>
            <a:r>
              <a:rPr lang="en-US" dirty="0" smtClean="0"/>
              <a:t> .</a:t>
            </a:r>
          </a:p>
          <a:p>
            <a:r>
              <a:rPr lang="en-US" dirty="0"/>
              <a:t>p</a:t>
            </a:r>
            <a:r>
              <a:rPr lang="en-US" dirty="0" smtClean="0"/>
              <a:t>ing: check connection speed/status</a:t>
            </a:r>
          </a:p>
          <a:p>
            <a:r>
              <a:rPr lang="en-US" dirty="0" err="1" smtClean="0"/>
              <a:t>wget</a:t>
            </a:r>
            <a:r>
              <a:rPr lang="en-US" dirty="0" smtClean="0"/>
              <a:t>: download files/directories from the web</a:t>
            </a:r>
          </a:p>
          <a:p>
            <a:pPr lvl="1"/>
            <a:r>
              <a:rPr lang="en-US" dirty="0" err="1" smtClean="0"/>
              <a:t>wget</a:t>
            </a:r>
            <a:r>
              <a:rPr lang="en-US" dirty="0" smtClean="0"/>
              <a:t> -r --no-parent --reject "index.html*" </a:t>
            </a:r>
            <a:r>
              <a:rPr lang="en-US" dirty="0" smtClean="0">
                <a:hlinkClick r:id="rId5"/>
              </a:rPr>
              <a:t>http://topodata.org/data/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url: download large files, allowing for interruptions in connection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80" y="2901403"/>
            <a:ext cx="7087589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1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41240" y="154080"/>
            <a:ext cx="860760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UNIX tools: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 compression and dealing with big files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69571" y="2121558"/>
            <a:ext cx="9245880" cy="52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 err="1">
                <a:solidFill>
                  <a:srgbClr val="000000"/>
                </a:solidFill>
                <a:latin typeface="Arial"/>
              </a:rPr>
              <a:t>gzip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compress ASCII files, </a:t>
            </a:r>
            <a:r>
              <a:rPr lang="en-GB" sz="3200" b="0" i="1" strike="noStrike" spc="-1" dirty="0">
                <a:solidFill>
                  <a:srgbClr val="000000"/>
                </a:solidFill>
                <a:latin typeface="Arial"/>
              </a:rPr>
              <a:t>which can be huge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, to binary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compress: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gzip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file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uncompress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gunzip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file.gz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can write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</a:rPr>
              <a:t>gzipped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from within C, can use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</a:rPr>
              <a:t>gunzip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on the fly (</a:t>
            </a:r>
            <a:r>
              <a:rPr lang="en-GB" sz="3200" b="1" strike="noStrike" spc="-1" dirty="0" err="1">
                <a:solidFill>
                  <a:srgbClr val="000000"/>
                </a:solidFill>
                <a:latin typeface="Arial"/>
              </a:rPr>
              <a:t>zcat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): this allows using nice ASCII tools such as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</a:rPr>
              <a:t>awk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while storing things compactly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>
                <a:solidFill>
                  <a:srgbClr val="000000"/>
                </a:solidFill>
                <a:latin typeface="Arial"/>
              </a:rPr>
              <a:t>bzip2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smaller files, takes longer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741240" y="154080"/>
            <a:ext cx="860760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UNIX tools: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 dealing with big and lots of files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741240" y="2101680"/>
            <a:ext cx="9245880" cy="52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>
                <a:solidFill>
                  <a:srgbClr val="000000"/>
                </a:solidFill>
                <a:latin typeface="Arial"/>
              </a:rPr>
              <a:t>tar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combine lots of files into an archive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87400" lvl="1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tar --create --verbose --compress --file my_dir_cfiles.tgz \ </a:t>
            </a:r>
            <a:r>
              <a:rPr lang="en-GB" b="0" strike="noStrike" spc="-1" dirty="0" err="1">
                <a:solidFill>
                  <a:srgbClr val="000000"/>
                </a:solidFill>
                <a:latin typeface="Courier 10 Pitch"/>
              </a:rPr>
              <a:t>dir</a:t>
            </a: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/*.c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887400" lvl="1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b="0" strike="noStrike" spc="-1" dirty="0" err="1">
                <a:solidFill>
                  <a:srgbClr val="000000"/>
                </a:solidFill>
                <a:latin typeface="Courier 10 Pitch"/>
              </a:rPr>
              <a:t>gunzip</a:t>
            </a: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 my_dir_cfiles.tgz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887400" lvl="1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tar </a:t>
            </a:r>
            <a:r>
              <a:rPr lang="en-GB" b="0" strike="noStrike" spc="-1" dirty="0" err="1">
                <a:solidFill>
                  <a:srgbClr val="000000"/>
                </a:solidFill>
                <a:latin typeface="Courier 10 Pitch"/>
              </a:rPr>
              <a:t>tf</a:t>
            </a: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 my_dir_cfiles.tar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887400" lvl="1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tar </a:t>
            </a:r>
            <a:r>
              <a:rPr lang="en-GB" b="0" strike="noStrike" spc="-1" dirty="0" err="1">
                <a:solidFill>
                  <a:srgbClr val="000000"/>
                </a:solidFill>
                <a:latin typeface="Courier 10 Pitch"/>
              </a:rPr>
              <a:t>xf</a:t>
            </a:r>
            <a:r>
              <a:rPr lang="en-GB" b="0" strike="noStrike" spc="-1" dirty="0">
                <a:solidFill>
                  <a:srgbClr val="000000"/>
                </a:solidFill>
                <a:latin typeface="Courier 10 Pitch"/>
              </a:rPr>
              <a:t> my_dir_cfiles.tar 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 err="1" smtClean="0">
                <a:solidFill>
                  <a:srgbClr val="000000"/>
                </a:solidFill>
                <a:latin typeface="Arial"/>
              </a:rPr>
              <a:t>rsync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copy file systems (for backup) 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3525840" y="3274676"/>
            <a:ext cx="5459134" cy="2829483"/>
          </a:xfrm>
          <a:prstGeom prst="rect">
            <a:avLst/>
          </a:prstGeom>
          <a:ln w="0">
            <a:noFill/>
          </a:ln>
        </p:spPr>
      </p:pic>
      <p:sp>
        <p:nvSpPr>
          <p:cNvPr id="85" name="TextShape 1"/>
          <p:cNvSpPr txBox="1"/>
          <p:nvPr/>
        </p:nvSpPr>
        <p:spPr>
          <a:xfrm>
            <a:off x="740880" y="555480"/>
            <a:ext cx="860796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UNIX tools: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storage and backup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740880" y="1453680"/>
            <a:ext cx="8971920" cy="560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80"/>
                </a:solidFill>
                <a:latin typeface="Arial"/>
                <a:hlinkClick r:id="rId3"/>
              </a:rPr>
              <a:t>Unison file synchronizer</a:t>
            </a:r>
            <a:r>
              <a:rPr lang="en-GB" sz="3200" b="0" strike="noStrike" spc="-1" dirty="0">
                <a:solidFill>
                  <a:srgbClr val="000080"/>
                </a:solidFill>
                <a:latin typeface="Arial"/>
              </a:rPr>
              <a:t> 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(to sync laptop and workstation)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i="1" strike="noStrike" spc="-1" dirty="0">
                <a:solidFill>
                  <a:srgbClr val="000000"/>
                </a:solidFill>
                <a:latin typeface="Arial"/>
              </a:rPr>
              <a:t>backup all the time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(it's easy to screw up big time), or have your admin backup for you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268280" y="2856960"/>
            <a:ext cx="7793280" cy="275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200" b="1" strike="noStrike" spc="-1">
                <a:solidFill>
                  <a:srgbClr val="000000"/>
                </a:solidFill>
                <a:latin typeface="Arial"/>
              </a:rPr>
              <a:t>Please don't forget to backup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90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41240" y="244080"/>
            <a:ext cx="8607600" cy="138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 dirty="0">
                <a:solidFill>
                  <a:srgbClr val="E6E6FF"/>
                </a:solidFill>
                <a:latin typeface="Arial"/>
              </a:rPr>
              <a:t>UNIX tools: </a:t>
            </a:r>
            <a:r>
              <a:rPr dirty="0"/>
              <a:t/>
            </a:r>
            <a:br>
              <a:rPr dirty="0"/>
            </a:br>
            <a:r>
              <a:rPr lang="en-GB" sz="4400" b="1" strike="noStrike" spc="-1" dirty="0" smtClean="0">
                <a:solidFill>
                  <a:srgbClr val="333333"/>
                </a:solidFill>
                <a:latin typeface="Arial"/>
              </a:rPr>
              <a:t>A few </a:t>
            </a:r>
            <a:r>
              <a:rPr lang="en-GB" sz="4400" b="1" strike="noStrike" spc="-1" dirty="0">
                <a:solidFill>
                  <a:srgbClr val="333333"/>
                </a:solidFill>
                <a:latin typeface="Arial"/>
              </a:rPr>
              <a:t>tricks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741240" y="2101680"/>
            <a:ext cx="9117000" cy="492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unpacking on the fly: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gunzip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-c newsoftware.tgz | tar xv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interpreting commands on the fly: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</a:rPr>
              <a:t>echo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$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variable_a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4400" b="0" strike="noStrike" spc="-1" dirty="0">
                <a:solidFill>
                  <a:srgbClr val="FF0000"/>
                </a:solidFill>
                <a:latin typeface="Arial"/>
              </a:rPr>
              <a:t>`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cat file.dat | gawk -f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mean.awk</a:t>
            </a:r>
            <a:r>
              <a:rPr lang="en-GB" sz="4000" b="0" strike="noStrike" spc="-1" dirty="0">
                <a:solidFill>
                  <a:srgbClr val="FF0000"/>
                </a:solidFill>
                <a:latin typeface="Arial"/>
              </a:rPr>
              <a:t>`</a:t>
            </a:r>
            <a:endParaRPr lang="en-US" sz="2800" b="0" strike="noStrike" spc="-1" dirty="0">
              <a:solidFill>
                <a:srgbClr val="FF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</a:rPr>
              <a:t>tcsh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interactive functionality: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foreach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f ( *.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ps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93480" lvl="2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convert</a:t>
            </a:r>
            <a:r>
              <a:rPr lang="en-GB" sz="2400" b="0" strike="noStrike" spc="-1" dirty="0">
                <a:solidFill>
                  <a:srgbClr val="000000"/>
                </a:solidFill>
                <a:latin typeface="Arial"/>
              </a:rPr>
              <a:t> $f  $</a:t>
            </a:r>
            <a:r>
              <a:rPr lang="en-GB" sz="2400" b="0" strike="noStrike" spc="-1" dirty="0" err="1">
                <a:solidFill>
                  <a:srgbClr val="000000"/>
                </a:solidFill>
                <a:latin typeface="Arial"/>
              </a:rPr>
              <a:t>f:r.gif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</a:rPr>
              <a:t>end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63" y="171167"/>
            <a:ext cx="8607960" cy="1262160"/>
          </a:xfrm>
        </p:spPr>
        <p:txBody>
          <a:bodyPr/>
          <a:lstStyle/>
          <a:p>
            <a:r>
              <a:rPr lang="en-US" dirty="0" smtClean="0"/>
              <a:t>Software installation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22828" y="754263"/>
            <a:ext cx="8607960" cy="37183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Package managers</a:t>
            </a:r>
          </a:p>
          <a:p>
            <a:r>
              <a:rPr lang="en-US" dirty="0" smtClean="0"/>
              <a:t>Fedora: yum</a:t>
            </a:r>
          </a:p>
          <a:p>
            <a:r>
              <a:rPr lang="en-US" dirty="0" smtClean="0"/>
              <a:t>Ubuntu: apt-get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87" y="3240156"/>
            <a:ext cx="6704836" cy="39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35280" y="115200"/>
            <a:ext cx="10079640" cy="74178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745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41240" y="162000"/>
            <a:ext cx="860760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Command history and other feature that save typing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741240" y="2101680"/>
            <a:ext cx="8607600" cy="476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use up, down, left, right arrows to navigate and edit commands on the command line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use a bunch of tricks to access and modify last commands, </a:t>
            </a:r>
            <a:r>
              <a:rPr lang="en-GB" sz="3200" b="0" i="1" strike="noStrike" spc="-1">
                <a:solidFill>
                  <a:srgbClr val="000000"/>
                </a:solidFill>
                <a:latin typeface="Arial"/>
              </a:rPr>
              <a:t>e.g.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!n: execute last command that starts with “n”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i="1" strike="noStrike" spc="-1">
                <a:solidFill>
                  <a:srgbClr val="000000"/>
                </a:solidFill>
                <a:latin typeface="Arial"/>
              </a:rPr>
              <a:t>auto-completion</a:t>
            </a: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 (TAB key)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i="1" strike="noStrike" spc="-1">
                <a:solidFill>
                  <a:srgbClr val="000000"/>
                </a:solidFill>
                <a:latin typeface="Arial"/>
              </a:rPr>
              <a:t>auto-correction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many more tricks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-720" y="12600"/>
            <a:ext cx="10079640" cy="7551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78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UNIX: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UNIX/LINUX references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741240" y="2101680"/>
            <a:ext cx="7355160" cy="484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2"/>
              </a:rPr>
              <a:t>UNIX reference card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3"/>
              </a:rPr>
              <a:t>Robbins: UNIX in a nutshell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err="1">
                <a:solidFill>
                  <a:srgbClr val="0000FF"/>
                </a:solidFill>
                <a:latin typeface="Arial"/>
                <a:hlinkClick r:id="rId4"/>
              </a:rPr>
              <a:t>Siever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4"/>
              </a:rPr>
              <a:t> at al: LINUX in a nutshell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5"/>
              </a:rPr>
              <a:t>Online list of UNIX commands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Local computing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</a:rPr>
              <a:t>center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documentation and lecture notes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6"/>
              </a:rPr>
              <a:t>google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on UNIX: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7"/>
              </a:rPr>
              <a:t>commands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8"/>
              </a:rPr>
              <a:t>shell scripts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  <a:hlinkClick r:id="rId9"/>
              </a:rPr>
              <a:t>EMACS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</a:rPr>
              <a:t>, </a:t>
            </a:r>
            <a:r>
              <a:rPr lang="en-GB" sz="3200" b="0" strike="noStrike" spc="-1" dirty="0" err="1">
                <a:solidFill>
                  <a:srgbClr val="0000FF"/>
                </a:solidFill>
                <a:latin typeface="Arial"/>
                <a:hlinkClick r:id="rId10"/>
              </a:rPr>
              <a:t>awk</a:t>
            </a:r>
            <a:r>
              <a:rPr lang="en-GB" sz="3200" b="0" strike="noStrike" spc="-1" dirty="0">
                <a:solidFill>
                  <a:srgbClr val="0000FF"/>
                </a:solidFill>
                <a:latin typeface="Arial"/>
              </a:rPr>
              <a:t>,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...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11"/>
          <a:stretch/>
        </p:blipFill>
        <p:spPr>
          <a:xfrm>
            <a:off x="8163000" y="2021040"/>
            <a:ext cx="1676160" cy="250812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09"/>
          <p:cNvPicPr/>
          <p:nvPr/>
        </p:nvPicPr>
        <p:blipFill>
          <a:blip r:embed="rId12"/>
          <a:stretch/>
        </p:blipFill>
        <p:spPr>
          <a:xfrm>
            <a:off x="8156520" y="4791240"/>
            <a:ext cx="1663920" cy="2508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47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 dirty="0">
                <a:solidFill>
                  <a:srgbClr val="E6E6FF"/>
                </a:solidFill>
                <a:latin typeface="Arial"/>
              </a:rPr>
              <a:t>Scripts: </a:t>
            </a:r>
            <a:r>
              <a:rPr lang="en-GB" sz="4400" b="1" strike="noStrike" spc="-1" dirty="0">
                <a:solidFill>
                  <a:srgbClr val="333333"/>
                </a:solidFill>
                <a:latin typeface="Arial"/>
              </a:rPr>
              <a:t>Scripts and GUIs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741240" y="1957680"/>
            <a:ext cx="8607600" cy="54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scripts are the opposite of point-and-click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need to work hard </a:t>
            </a:r>
            <a:r>
              <a:rPr lang="en-GB" sz="3200" b="0" i="1" strike="noStrike" spc="-1" dirty="0">
                <a:solidFill>
                  <a:srgbClr val="000000"/>
                </a:solidFill>
                <a:latin typeface="Arial"/>
              </a:rPr>
              <a:t>once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to generate template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benefit forever if you want to produce more products (</a:t>
            </a:r>
            <a:r>
              <a:rPr lang="en-GB" sz="3200" b="0" i="1" strike="noStrike" spc="-1" dirty="0">
                <a:solidFill>
                  <a:srgbClr val="000000"/>
                </a:solidFill>
                <a:latin typeface="Arial"/>
              </a:rPr>
              <a:t>e.g.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plots) using different parameters, or if the data has changed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automate research galore (needed to explore parameter space)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scripts can serve as documentation of steps taking to analyse data and produce </a:t>
            </a:r>
            <a:r>
              <a:rPr lang="en-GB" sz="3200" b="0" strike="noStrike" spc="-1" dirty="0" smtClean="0">
                <a:solidFill>
                  <a:srgbClr val="000000"/>
                </a:solidFill>
                <a:latin typeface="Arial"/>
              </a:rPr>
              <a:t>results</a:t>
            </a:r>
            <a:endParaRPr lang="en-US" sz="3200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scripts can help with </a:t>
            </a:r>
            <a:r>
              <a:rPr lang="en-US" sz="3200" b="0" i="1" strike="noStrike" spc="-1" dirty="0" smtClean="0">
                <a:solidFill>
                  <a:srgbClr val="000000"/>
                </a:solidFill>
                <a:latin typeface="Arial"/>
              </a:rPr>
              <a:t>reproducibility</a:t>
            </a:r>
            <a:endParaRPr lang="en-GB" sz="3200" b="0" i="1" strike="noStrike" spc="-1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76846" y="536162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Scripts: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An example script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560520" y="1962000"/>
            <a:ext cx="9296280" cy="533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437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#!/bin/bash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#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# run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ourier New"/>
              </a:rPr>
              <a:t>run_fstrack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for different models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#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models=${1-"pmDsmean_nt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ourier New"/>
              </a:rPr>
              <a:t>pmDnngrand_nt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saf1 saf2 saf3 "}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strains=${2-"2 1 0.5"}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# PBS queues to use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q1="becker64";q2="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ourier New"/>
              </a:rPr>
              <a:t>scec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"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c=0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for m in $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ourier New"/>
              </a:rPr>
              <a:t>models;do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   cd $m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   for s in $strains ;do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if 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[ $c -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ourier New"/>
              </a:rPr>
              <a:t>eq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1 ];then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    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queue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=$q1;c=0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else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    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queue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=$q2;c=1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fi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# 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regional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../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ourier New"/>
              </a:rPr>
              <a:t>run_fstrack</a:t>
            </a: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1 0 0 0 $s 1 2 1 -14 0 60 "" 1 $queue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GB" sz="1400" b="0" strike="noStrike" spc="-1" dirty="0" smtClean="0">
                <a:solidFill>
                  <a:srgbClr val="000000"/>
                </a:solidFill>
                <a:latin typeface="Courier New"/>
              </a:rPr>
              <a:t>	done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    cd -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 dirty="0">
                <a:solidFill>
                  <a:srgbClr val="000000"/>
                </a:solidFill>
                <a:latin typeface="Courier New"/>
              </a:rPr>
              <a:t>done</a:t>
            </a:r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9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0" y="160200"/>
            <a:ext cx="9937440" cy="169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Scripts: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Visual scripting languages:</a:t>
            </a:r>
            <a:r>
              <a:t/>
            </a:r>
            <a:br/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Tcl/TK (</a:t>
            </a:r>
            <a:r>
              <a:rPr lang="en-GB" sz="4400" b="1" i="1" strike="noStrike" spc="-1">
                <a:solidFill>
                  <a:srgbClr val="333333"/>
                </a:solidFill>
                <a:latin typeface="Arial"/>
              </a:rPr>
              <a:t>e.g.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 </a:t>
            </a:r>
            <a:r>
              <a:rPr lang="en-GB" sz="4400" b="1" i="1" strike="noStrike" spc="-1">
                <a:solidFill>
                  <a:srgbClr val="000080"/>
                </a:solidFill>
                <a:latin typeface="Arial"/>
                <a:hlinkClick r:id="rId2"/>
              </a:rPr>
              <a:t>iGMT</a:t>
            </a:r>
            <a:r>
              <a:rPr lang="en-GB" sz="4400" b="1" i="1" strike="noStrike" spc="-1">
                <a:solidFill>
                  <a:srgbClr val="000080"/>
                </a:solidFill>
                <a:latin typeface="Arial"/>
              </a:rPr>
              <a:t>), </a:t>
            </a:r>
            <a:r>
              <a:rPr lang="en-GB" sz="4400" b="1" i="1" strike="noStrike" spc="-1">
                <a:solidFill>
                  <a:srgbClr val="000000"/>
                </a:solidFill>
                <a:latin typeface="Arial"/>
              </a:rPr>
              <a:t>GTK, Tkinter, Qt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3"/>
          <a:stretch/>
        </p:blipFill>
        <p:spPr>
          <a:xfrm>
            <a:off x="328680" y="1933560"/>
            <a:ext cx="9752040" cy="755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0323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0" y="-343800"/>
            <a:ext cx="9937440" cy="169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GUIs: </a:t>
            </a:r>
            <a:r>
              <a:rPr lang="en-GB" sz="4400" b="1" i="1" strike="noStrike" spc="-1">
                <a:solidFill>
                  <a:srgbClr val="000000"/>
                </a:solidFill>
                <a:latin typeface="Arial"/>
              </a:rPr>
              <a:t>Python and Gtk: SEATREE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32" name="Picture 131"/>
          <p:cNvPicPr/>
          <p:nvPr/>
        </p:nvPicPr>
        <p:blipFill>
          <a:blip r:embed="rId2"/>
          <a:stretch/>
        </p:blipFill>
        <p:spPr>
          <a:xfrm>
            <a:off x="360" y="1026720"/>
            <a:ext cx="10079640" cy="653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740880" y="555480"/>
            <a:ext cx="860796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Scripts: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scripting languages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76485" y="1818000"/>
            <a:ext cx="8757289" cy="47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Shells: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csh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tcsh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Arial"/>
              </a:rPr>
              <a:t>bash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Arial"/>
              </a:rPr>
              <a:t>zsh</a:t>
            </a:r>
            <a:endParaRPr lang="en-US" sz="3200" b="1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Data processing: </a:t>
            </a: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erl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Arial"/>
              </a:rPr>
              <a:t>awk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sed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 dirty="0" smtClean="0">
                <a:solidFill>
                  <a:srgbClr val="000000"/>
                </a:solidFill>
                <a:latin typeface="Arial"/>
              </a:rPr>
              <a:t>Python</a:t>
            </a:r>
          </a:p>
          <a:p>
            <a:pPr marL="432000" indent="-324000" algn="just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Julia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spc="-1" dirty="0" err="1" smtClean="0">
                <a:solidFill>
                  <a:srgbClr val="000000"/>
                </a:solidFill>
                <a:latin typeface="Arial"/>
              </a:rPr>
              <a:t>Matlab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Tk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TclTk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Gtk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 (don’t write GUIs)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Scripted programs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Gnuplot</a:t>
            </a:r>
            <a:endParaRPr lang="en-US" sz="2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GMT </a:t>
            </a:r>
            <a:endParaRPr lang="en-US" sz="2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 err="1" smtClean="0">
                <a:solidFill>
                  <a:srgbClr val="000000"/>
                </a:solidFill>
                <a:latin typeface="Arial"/>
              </a:rPr>
              <a:t>Paraview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Script whenever you can (because you'll want to reproduce things exactly)</a:t>
            </a:r>
          </a:p>
        </p:txBody>
      </p:sp>
    </p:spTree>
    <p:extLst>
      <p:ext uri="{BB962C8B-B14F-4D97-AF65-F5344CB8AC3E}">
        <p14:creationId xmlns:p14="http://schemas.microsoft.com/office/powerpoint/2010/main" val="33468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Scripting</a:t>
            </a:r>
          </a:p>
        </p:txBody>
      </p:sp>
      <p:sp>
        <p:nvSpPr>
          <p:cNvPr id="134" name="TextShape 2"/>
          <p:cNvSpPr txBox="1"/>
          <p:nvPr/>
        </p:nvSpPr>
        <p:spPr>
          <a:xfrm>
            <a:off x="740880" y="2101680"/>
            <a:ext cx="8607960" cy="47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Can be the way to go if individual processing steps are not time-sensitive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If speed is an issue, need to compile from higher level language such as script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For basic LINUX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automatization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tasks, bash and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awk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are very useful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Python seems to be a nice middle ground for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some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advanced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projects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Julia more powerful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Bash script programming</a:t>
            </a:r>
          </a:p>
        </p:txBody>
      </p:sp>
      <p:sp>
        <p:nvSpPr>
          <p:cNvPr id="136" name="TextShape 2"/>
          <p:cNvSpPr txBox="1"/>
          <p:nvPr/>
        </p:nvSpPr>
        <p:spPr>
          <a:xfrm>
            <a:off x="560880" y="1962360"/>
            <a:ext cx="9296280" cy="533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437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#!/bin/bash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#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# run run_fstrack for different models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#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models=${1-"pmDsmean_nt pmDnngrand_nt saf1 saf2 saf3 "}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strains=${2-"2 1 0.5"}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# PBS queues to use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q1="becker64";q2="scec"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c=0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for m in $models;do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    cd $m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    for s in $strains ;do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	if [ $c -eq 1 ];then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    		queue=$q1;c=0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	else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    		queue=$q2;c=1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	fi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	# regional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	../run_fstrack 1 0 0 0 $s 1 2 1 -14 0 60 "" 1 $queue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	done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    cd -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ourier New"/>
              </a:rPr>
              <a:t>done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Bash scripting</a:t>
            </a:r>
          </a:p>
        </p:txBody>
      </p:sp>
      <p:sp>
        <p:nvSpPr>
          <p:cNvPr id="138" name="TextShape 2"/>
          <p:cNvSpPr txBox="1"/>
          <p:nvPr/>
        </p:nvSpPr>
        <p:spPr>
          <a:xfrm>
            <a:off x="741240" y="1993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Command line arguments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file=${1-”tmp.grd”}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If, case statements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if [[ $file = ”tmp.ps” &amp;&amp; $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 -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New"/>
              </a:rPr>
              <a:t>eq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 1 ]];then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...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fi 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Loops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while [ $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 -le $n ];do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...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((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New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=i+1))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done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74320" y="54000"/>
            <a:ext cx="956808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000000"/>
                </a:solidFill>
                <a:latin typeface="Arial"/>
              </a:rPr>
              <a:t>C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an use variables, and many are predefined (csh example)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38240" y="2193840"/>
            <a:ext cx="8167680" cy="914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225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becker@jackie:~ &gt; setenv region 0/360/-90/90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becker@jackie:~ &gt; echo $region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0/360/-90/90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becker@jackie:~ &gt; echo $HOME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/home/becker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becker@jackie:~ &gt; echo $USER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becker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becker@jackie:~ &gt; env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BIBINPUTS=.:/home/becker/TEX//: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CFLAGS_DEBUG=-g -DDEBUG -DDEBUG -DLINUX_SUBROUTINE_CONVENTION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LDFLAGS=-posixlib -nofor_main  -Vaxlib  -L/usr/lib/gcc/i386-redhat-linux/3.4.3/ -lg2c -lm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MANPATH=/home/becker/progs/man/:/home/becker/progs/man/: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DVIPSHEADERS=/home/becker/TEX//: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SUPPORTED=en_US.UTF-8:en_US:en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SSH_AGENT_PID=31881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HOSTNAME=jackie.usc.edu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DXROOT=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DXMEMORY=128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CONFC=ifort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HOST=jackie.usc.edu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SHELL=/usr/bin/tcsh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FFLAGS_DEBUG=-g -DDEBUG -fpp    -nofor_main  -DDEBUG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....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Bash scripting</a:t>
            </a:r>
          </a:p>
        </p:txBody>
      </p:sp>
      <p:sp>
        <p:nvSpPr>
          <p:cNvPr id="140" name="TextShape 2"/>
          <p:cNvSpPr txBox="1"/>
          <p:nvPr/>
        </p:nvSpPr>
        <p:spPr>
          <a:xfrm>
            <a:off x="741240" y="1993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Command evaluation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variable = `grd2max $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10 Pitch"/>
              </a:rPr>
              <a:t>file.grd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`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where 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grd2max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is another script: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1202040" y="3522600"/>
            <a:ext cx="7948800" cy="403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Bash scripting</a:t>
            </a:r>
          </a:p>
        </p:txBody>
      </p:sp>
      <p:sp>
        <p:nvSpPr>
          <p:cNvPr id="143" name="TextShape 2"/>
          <p:cNvSpPr txBox="1"/>
          <p:nvPr/>
        </p:nvSpPr>
        <p:spPr>
          <a:xfrm>
            <a:off x="741240" y="1993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Functions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Traps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err="1">
                <a:solidFill>
                  <a:srgbClr val="000000"/>
                </a:solidFill>
                <a:latin typeface="Courier New"/>
              </a:rPr>
              <a:t>tmpn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urier New"/>
              </a:rPr>
              <a:t>=`</a:t>
            </a:r>
            <a:r>
              <a:rPr lang="en-US" sz="2200" b="0" strike="noStrike" spc="-1" dirty="0" err="1" smtClean="0">
                <a:solidFill>
                  <a:srgbClr val="000000"/>
                </a:solidFill>
                <a:latin typeface="Courier New"/>
              </a:rPr>
              <a:t>mktemp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urier New"/>
              </a:rPr>
              <a:t>`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trap "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New"/>
              </a:rPr>
              <a:t>rm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New"/>
              </a:rPr>
              <a:t> -f $</a:t>
            </a:r>
            <a:r>
              <a:rPr lang="en-US" sz="2200" b="0" strike="noStrike" spc="-1" dirty="0" err="1" smtClean="0">
                <a:solidFill>
                  <a:srgbClr val="000000"/>
                </a:solidFill>
                <a:latin typeface="Courier New"/>
              </a:rPr>
              <a:t>tmpn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urier New"/>
              </a:rPr>
              <a:t>*" EXIT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Problems: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Sensitive to white space (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if [ $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10 Pitch"/>
              </a:rPr>
              <a:t>i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 -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urier 10 Pitch"/>
              </a:rPr>
              <a:t>eq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 </a:t>
            </a:r>
            <a:r>
              <a:rPr lang="en-US" sz="2200" b="0" strike="noStrike" spc="-1" dirty="0">
                <a:solidFill>
                  <a:srgbClr val="FF0000"/>
                </a:solidFill>
                <a:latin typeface="Courier 10 Pitch"/>
              </a:rPr>
              <a:t>5]</a:t>
            </a:r>
            <a:r>
              <a:rPr lang="en-US" sz="2200" b="0" strike="noStrike" spc="-1" dirty="0">
                <a:solidFill>
                  <a:srgbClr val="000000"/>
                </a:solidFill>
                <a:latin typeface="Courier 10 Pitch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won't work)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Usually only deals with integers </a:t>
            </a:r>
            <a:r>
              <a:rPr lang="en-US" sz="2800" b="0" strike="noStrike" spc="-1" dirty="0">
                <a:solidFill>
                  <a:srgbClr val="000000"/>
                </a:solidFill>
                <a:latin typeface="Courier 10 Pitch"/>
              </a:rPr>
              <a:t>(=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vs. </a:t>
            </a:r>
            <a:r>
              <a:rPr lang="en-US" sz="2800" b="0" strike="noStrike" spc="-1" dirty="0">
                <a:solidFill>
                  <a:srgbClr val="000000"/>
                </a:solidFill>
                <a:latin typeface="Courier 10 Pitch"/>
              </a:rPr>
              <a:t>-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ourier 10 Pitch"/>
              </a:rPr>
              <a:t>eq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comparison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13212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((</a:t>
            </a:r>
            <a:r>
              <a:rPr lang="en-US" sz="2800" spc="-1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=</a:t>
            </a:r>
            <a:r>
              <a:rPr lang="en-US" sz="2800" spc="-1" dirty="0" err="1" smtClean="0">
                <a:solidFill>
                  <a:srgbClr val="000000"/>
                </a:solidFill>
                <a:latin typeface="Arial"/>
              </a:rPr>
              <a:t>k+j</a:t>
            </a: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)) works if $</a:t>
            </a:r>
            <a:r>
              <a:rPr lang="en-US" sz="2800" spc="-1" dirty="0" err="1" smtClean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, $k, $j are integers</a:t>
            </a:r>
          </a:p>
          <a:p>
            <a:pPr marL="13212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</a:rPr>
              <a:t>zsh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 can deal with floating point numbers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>
                <a:solidFill>
                  <a:srgbClr val="333333"/>
                </a:solidFill>
                <a:latin typeface="Arial"/>
              </a:rPr>
              <a:t>Experimentation </a:t>
            </a:r>
            <a:r>
              <a:rPr lang="en-US" sz="4400" b="1" strike="noStrike" spc="-1" dirty="0" smtClean="0">
                <a:solidFill>
                  <a:srgbClr val="333333"/>
                </a:solidFill>
                <a:latin typeface="Arial"/>
              </a:rPr>
              <a:t>time 1/2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98960" y="1931040"/>
            <a:ext cx="4200480" cy="47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Write a script that outputs: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1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3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4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5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OK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3"/>
          <p:cNvSpPr txBox="1"/>
          <p:nvPr/>
        </p:nvSpPr>
        <p:spPr>
          <a:xfrm>
            <a:off x="460080" y="4393080"/>
            <a:ext cx="4200480" cy="316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Write a script that takes input </a:t>
            </a:r>
            <a:r>
              <a:rPr lang="en-US" sz="2400" b="0" i="1" strike="noStrike" spc="-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ourier 10 Pitch"/>
              </a:rPr>
              <a:t>myscript</a:t>
            </a:r>
            <a:r>
              <a:rPr lang="en-US" sz="2400" b="0" strike="noStrike" spc="-1" dirty="0">
                <a:solidFill>
                  <a:srgbClr val="000000"/>
                </a:solidFill>
                <a:latin typeface="Courier 10 Pitch"/>
              </a:rPr>
              <a:t> 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and writes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1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...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n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Courier 10 Pitch"/>
              </a:rPr>
              <a:t>OK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Shape 4"/>
          <p:cNvSpPr txBox="1"/>
          <p:nvPr/>
        </p:nvSpPr>
        <p:spPr>
          <a:xfrm>
            <a:off x="5227782" y="2025360"/>
            <a:ext cx="4780938" cy="478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600" b="0" strike="noStrike" spc="-1" dirty="0">
                <a:solidFill>
                  <a:srgbClr val="000000"/>
                </a:solidFill>
                <a:latin typeface="Arial"/>
                <a:ea typeface="Courier New"/>
              </a:rPr>
              <a:t>Write a script that works such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Courier New"/>
              </a:rPr>
              <a:t>that (replace USER with user’s name!)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Courier New"/>
                <a:ea typeface="Courier New"/>
              </a:rPr>
              <a:t>&gt;hello_user.sh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000" b="0" strike="noStrike" spc="-1" dirty="0" smtClean="0">
              <a:solidFill>
                <a:srgbClr val="000000"/>
              </a:solidFill>
              <a:latin typeface="Courier New"/>
              <a:ea typeface="Courier New"/>
            </a:endParaRPr>
          </a:p>
          <a:p>
            <a:r>
              <a:rPr lang="en-US" sz="2000" b="0" strike="noStrike" spc="-1" dirty="0" smtClean="0">
                <a:solidFill>
                  <a:srgbClr val="000000"/>
                </a:solidFill>
                <a:latin typeface="Courier New"/>
                <a:ea typeface="Courier New"/>
              </a:rPr>
              <a:t>Hello USERNAME!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000" b="0" strike="noStrike" spc="-1" dirty="0" smtClean="0">
              <a:solidFill>
                <a:srgbClr val="000000"/>
              </a:solidFill>
              <a:latin typeface="Courier New"/>
              <a:ea typeface="Courier New"/>
            </a:endParaRPr>
          </a:p>
          <a:p>
            <a:r>
              <a:rPr lang="en-US" sz="2000" b="0" strike="noStrike" spc="-1" dirty="0" smtClean="0">
                <a:solidFill>
                  <a:srgbClr val="000000"/>
                </a:solidFill>
                <a:latin typeface="Courier New"/>
                <a:ea typeface="Courier New"/>
              </a:rPr>
              <a:t>Your </a:t>
            </a:r>
            <a:r>
              <a:rPr lang="en-US" sz="2000" b="0" strike="noStrike" spc="-1" dirty="0">
                <a:solidFill>
                  <a:srgbClr val="000000"/>
                </a:solidFill>
                <a:latin typeface="Courier New"/>
                <a:ea typeface="Courier New"/>
              </a:rPr>
              <a:t>home is: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urier New"/>
                <a:ea typeface="Courier New"/>
              </a:rPr>
              <a:t>/home/USER</a:t>
            </a:r>
          </a:p>
          <a:p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latin typeface="Courier New"/>
                <a:ea typeface="Courier New"/>
              </a:rPr>
              <a:t>Today's date is: Sun Jun 24 18:19:42 CDT 2012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Computing fundamentals</a:t>
            </a: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492120" y="2073960"/>
            <a:ext cx="9515520" cy="4911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96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Memory</a:t>
            </a:r>
          </a:p>
        </p:txBody>
      </p:sp>
      <p:grpSp>
        <p:nvGrpSpPr>
          <p:cNvPr id="89" name="Group 2"/>
          <p:cNvGrpSpPr/>
          <p:nvPr/>
        </p:nvGrpSpPr>
        <p:grpSpPr>
          <a:xfrm>
            <a:off x="284400" y="2371845"/>
            <a:ext cx="9520920" cy="3840840"/>
            <a:chOff x="435240" y="2550600"/>
            <a:chExt cx="9520920" cy="3840840"/>
          </a:xfrm>
        </p:grpSpPr>
        <p:pic>
          <p:nvPicPr>
            <p:cNvPr id="90" name="Picture 89"/>
            <p:cNvPicPr/>
            <p:nvPr/>
          </p:nvPicPr>
          <p:blipFill>
            <a:blip r:embed="rId2"/>
            <a:stretch/>
          </p:blipFill>
          <p:spPr>
            <a:xfrm>
              <a:off x="435240" y="3771360"/>
              <a:ext cx="9504360" cy="2620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Picture 90"/>
            <p:cNvPicPr/>
            <p:nvPr/>
          </p:nvPicPr>
          <p:blipFill>
            <a:blip r:embed="rId3"/>
            <a:stretch/>
          </p:blipFill>
          <p:spPr>
            <a:xfrm>
              <a:off x="441360" y="2550600"/>
              <a:ext cx="9514800" cy="125208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009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13520" y="8856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Elements of a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computer program</a:t>
            </a:r>
          </a:p>
        </p:txBody>
      </p:sp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957600" y="1463400"/>
            <a:ext cx="8410680" cy="6096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698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Programming philosophy</a:t>
            </a:r>
          </a:p>
        </p:txBody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182948" y="2271099"/>
            <a:ext cx="9520920" cy="2767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873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Programming philosophy</a:t>
            </a:r>
          </a:p>
        </p:txBody>
      </p:sp>
      <p:grpSp>
        <p:nvGrpSpPr>
          <p:cNvPr id="97" name="Group 2"/>
          <p:cNvGrpSpPr/>
          <p:nvPr/>
        </p:nvGrpSpPr>
        <p:grpSpPr>
          <a:xfrm>
            <a:off x="517680" y="2072160"/>
            <a:ext cx="9020880" cy="1073160"/>
            <a:chOff x="517680" y="2072160"/>
            <a:chExt cx="9020880" cy="1073160"/>
          </a:xfrm>
        </p:grpSpPr>
        <p:pic>
          <p:nvPicPr>
            <p:cNvPr id="98" name="Picture 97"/>
            <p:cNvPicPr/>
            <p:nvPr/>
          </p:nvPicPr>
          <p:blipFill>
            <a:blip r:embed="rId2"/>
            <a:stretch/>
          </p:blipFill>
          <p:spPr>
            <a:xfrm>
              <a:off x="517680" y="2072160"/>
              <a:ext cx="3229920" cy="55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Picture 98"/>
            <p:cNvPicPr/>
            <p:nvPr/>
          </p:nvPicPr>
          <p:blipFill>
            <a:blip r:embed="rId3"/>
            <a:stretch/>
          </p:blipFill>
          <p:spPr>
            <a:xfrm>
              <a:off x="527760" y="2647440"/>
              <a:ext cx="9010800" cy="497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0" name="Picture 99"/>
          <p:cNvPicPr/>
          <p:nvPr/>
        </p:nvPicPr>
        <p:blipFill>
          <a:blip r:embed="rId4"/>
          <a:stretch/>
        </p:blipFill>
        <p:spPr>
          <a:xfrm>
            <a:off x="477720" y="3102480"/>
            <a:ext cx="9628560" cy="4310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215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Programming philosophy</a:t>
            </a:r>
          </a:p>
        </p:txBody>
      </p:sp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404280" y="1922760"/>
            <a:ext cx="9609480" cy="3460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038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741240" y="12564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Programming: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 Philosophy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490680" y="1921680"/>
            <a:ext cx="9589320" cy="549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strive for 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transparency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by commenting and documenting the hell out of your code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create 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modularity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by breaking tasks into reusable, general, and flexible bits and pieces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achieve 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robustness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by testing often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obtain 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efficiency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by avoiding unnecessary computational operations (instructions)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maintain 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portability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by adhering to standards</a:t>
            </a:r>
          </a:p>
          <a:p>
            <a:pPr>
              <a:buClr>
                <a:srgbClr val="000000"/>
              </a:buClr>
              <a:buSzPct val="45000"/>
              <a:buFont typeface="Wingdings" charset="2"/>
              <a:buChar char="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2"/>
              </a:rPr>
              <a:t>D. Knuth: The art of computer programming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1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 Startup/configuration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741240" y="2101680"/>
            <a:ext cx="8607600" cy="476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~/.login (= $HOME/.login) at startup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~/.cshrc every time you start a shell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those scripts are where you define environment variables and aliases you want to use in all sessions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</a:rPr>
              <a:t>alias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 rm 'rm -i'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</a:rPr>
              <a:t>setenv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 F77 ifort; </a:t>
            </a:r>
            <a:r>
              <a:rPr lang="en-GB" sz="2800" b="1" strike="noStrike" spc="-1">
                <a:solidFill>
                  <a:srgbClr val="000000"/>
                </a:solidFill>
                <a:latin typeface="Arial"/>
              </a:rPr>
              <a:t>setenv</a:t>
            </a: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 FFLAGS “-O3 -ipo”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~/.login is an example of a hidden file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see references on UNIX and </a:t>
            </a:r>
            <a:r>
              <a:rPr lang="en-GB" sz="3200" b="0" strike="noStrike" spc="-1">
                <a:solidFill>
                  <a:srgbClr val="000000"/>
                </a:solidFill>
                <a:latin typeface="Arial"/>
                <a:hlinkClick r:id="rId2"/>
              </a:rPr>
              <a:t>dotfiles.com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8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41240" y="277920"/>
            <a:ext cx="8607600" cy="138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How to design good code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741240" y="1957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1640" indent="-324000">
              <a:lnSpc>
                <a:spcPts val="3960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strive for transparency, modularity, robustness, efficiency, portability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1640" indent="-324000">
              <a:lnSpc>
                <a:spcPts val="3960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benchmark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(verify) and test (unit testing)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1640" indent="-324000">
              <a:lnSpc>
                <a:spcPts val="3960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document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1640" indent="-324000">
              <a:lnSpc>
                <a:spcPts val="3960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make things sharable (no funny stuff) 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1640" indent="-324000">
              <a:lnSpc>
                <a:spcPts val="3960"/>
              </a:lnSpc>
              <a:spcBef>
                <a:spcPts val="283"/>
              </a:spcBef>
              <a:spcAft>
                <a:spcPts val="283"/>
              </a:spcAft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share. open is good (at least for finding bugs)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2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741240" y="277920"/>
            <a:ext cx="8607600" cy="138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How to design efficient code</a:t>
            </a:r>
          </a:p>
        </p:txBody>
      </p:sp>
      <p:sp>
        <p:nvSpPr>
          <p:cNvPr id="165" name="TextShape 2"/>
          <p:cNvSpPr txBox="1"/>
          <p:nvPr/>
        </p:nvSpPr>
        <p:spPr>
          <a:xfrm>
            <a:off x="741239" y="1957680"/>
            <a:ext cx="8982309" cy="536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watch array ordering in loops x[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*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n+j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] 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avoid things like: 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f1=cos(x)*sin(y);f2=cos(x)*cos(y); 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use BLAS,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LAPACK,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PetSC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–other libraries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experiment with compiler options which can turn 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good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(readable) code into 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efficient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look into hardware optimized packages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design everything such that you can run in parallel (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0</a:t>
            </a:r>
            <a:r>
              <a:rPr lang="en-US" sz="3200" b="0" strike="noStrike" spc="-1" baseline="30000" dirty="0" smtClean="0">
                <a:solidFill>
                  <a:srgbClr val="000000"/>
                </a:solidFill>
                <a:latin typeface="Arial"/>
              </a:rPr>
              <a:t>th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 order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) on one file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system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parallelize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31920" y="125640"/>
            <a:ext cx="951048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Programming: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Traditional languages in the natural sciences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741240" y="2101680"/>
            <a:ext cx="9144720" cy="499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"/>
                <a:hlinkClick r:id="rId2"/>
              </a:rPr>
              <a:t>Fortran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higher level, good for math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hlinkClick r:id="rId3"/>
              </a:rPr>
              <a:t>F77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legacy, </a:t>
            </a:r>
            <a:r>
              <a:rPr lang="en-US" sz="2800" b="0" i="1" strike="noStrike" spc="-1" dirty="0">
                <a:solidFill>
                  <a:srgbClr val="000000"/>
                </a:solidFill>
                <a:latin typeface="Arial"/>
              </a:rPr>
              <a:t>don't use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(but know how to read)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F90/F95: nice vector features, finally implements C capabilities (structures, memory allocation)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"/>
                <a:hlinkClick r:id="rId4"/>
              </a:rPr>
              <a:t>C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low level (</a:t>
            </a: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e.g.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pointers), better structured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very close to UNIX philosophy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structures offer nice way of modular programming, see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  <a:hlinkClick r:id="rId5"/>
              </a:rPr>
              <a:t>Wikipedia on C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 recommend F95, and use C happily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myself</a:t>
            </a:r>
          </a:p>
        </p:txBody>
      </p:sp>
    </p:spTree>
    <p:extLst>
      <p:ext uri="{BB962C8B-B14F-4D97-AF65-F5344CB8AC3E}">
        <p14:creationId xmlns:p14="http://schemas.microsoft.com/office/powerpoint/2010/main" val="32611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80000" y="39600"/>
            <a:ext cx="9472715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600" b="1" i="1" strike="noStrike" spc="-1" dirty="0">
                <a:solidFill>
                  <a:srgbClr val="E6E6FF"/>
                </a:solidFill>
                <a:latin typeface="Arial"/>
              </a:rPr>
              <a:t>Programming:</a:t>
            </a:r>
            <a:r>
              <a:rPr lang="en-US" sz="3600" b="1" strike="noStrike" spc="-1" dirty="0">
                <a:solidFill>
                  <a:srgbClr val="000000"/>
                </a:solidFill>
                <a:latin typeface="Arial"/>
              </a:rPr>
              <a:t> Some L</a:t>
            </a:r>
            <a:r>
              <a:rPr lang="en-US" sz="3600" b="1" strike="noStrike" spc="-1" dirty="0">
                <a:solidFill>
                  <a:srgbClr val="333333"/>
                </a:solidFill>
                <a:latin typeface="Arial"/>
              </a:rPr>
              <a:t>anguages that </a:t>
            </a:r>
            <a:r>
              <a:rPr lang="en-US" sz="3600" b="1" strike="noStrike" spc="-1" dirty="0" smtClean="0">
                <a:solidFill>
                  <a:srgbClr val="333333"/>
                </a:solidFill>
                <a:latin typeface="Arial"/>
              </a:rPr>
              <a:t>haven't made </a:t>
            </a:r>
            <a:r>
              <a:rPr lang="en-US" sz="3600" b="1" strike="noStrike" spc="-1" dirty="0">
                <a:solidFill>
                  <a:srgbClr val="333333"/>
                </a:solidFill>
                <a:latin typeface="Arial"/>
              </a:rPr>
              <a:t>it to </a:t>
            </a:r>
            <a:r>
              <a:rPr lang="en-US" sz="3600" b="1" strike="noStrike" spc="-1" dirty="0" smtClean="0">
                <a:solidFill>
                  <a:srgbClr val="333333"/>
                </a:solidFill>
                <a:latin typeface="Arial"/>
              </a:rPr>
              <a:t>scientific </a:t>
            </a:r>
            <a:r>
              <a:rPr lang="en-US" sz="3600" b="1" strike="noStrike" spc="-1" dirty="0">
                <a:solidFill>
                  <a:srgbClr val="333333"/>
                </a:solidFill>
                <a:latin typeface="Arial"/>
              </a:rPr>
              <a:t>computing</a:t>
            </a:r>
          </a:p>
        </p:txBody>
      </p:sp>
      <p:sp>
        <p:nvSpPr>
          <p:cNvPr id="108" name="TextShape 2"/>
          <p:cNvSpPr txBox="1"/>
          <p:nvPr/>
        </p:nvSpPr>
        <p:spPr>
          <a:xfrm>
            <a:off x="533880" y="2101680"/>
            <a:ext cx="9279720" cy="530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C++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: object oriented programming model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reusable objects with methods and such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can be partly realized by modular programming in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C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Very few codes use it (Aspect one example)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 dirty="0">
                <a:solidFill>
                  <a:srgbClr val="000000"/>
                </a:solidFill>
                <a:latin typeface="Arial"/>
              </a:rPr>
              <a:t>Java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: what's good for commercial projects (or smart, or elegant) doesn't have to be good for scientific computing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Concern about portability as well as general access</a:t>
            </a:r>
          </a:p>
        </p:txBody>
      </p:sp>
    </p:spTree>
    <p:extLst>
      <p:ext uri="{BB962C8B-B14F-4D97-AF65-F5344CB8AC3E}">
        <p14:creationId xmlns:p14="http://schemas.microsoft.com/office/powerpoint/2010/main" val="269834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80000" y="39600"/>
            <a:ext cx="999432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Programming:</a:t>
            </a:r>
            <a:r>
              <a:rPr lang="en-US" sz="36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Compromises</a:t>
            </a:r>
          </a:p>
        </p:txBody>
      </p:sp>
      <p:sp>
        <p:nvSpPr>
          <p:cNvPr id="110" name="TextShape 2"/>
          <p:cNvSpPr txBox="1"/>
          <p:nvPr/>
        </p:nvSpPr>
        <p:spPr>
          <a:xfrm>
            <a:off x="533880" y="2101680"/>
            <a:ext cx="9279720" cy="530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lnSpc>
                <a:spcPct val="150000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Python</a:t>
            </a:r>
          </a:p>
          <a:p>
            <a:pPr marL="864000" lvl="1" indent="-288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Object oriented</a:t>
            </a:r>
          </a:p>
          <a:p>
            <a:pPr marL="864000" lvl="1" indent="-288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Interpreted</a:t>
            </a:r>
          </a:p>
          <a:p>
            <a:pPr marL="864000" lvl="1" indent="-288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Interfaces easily with F90/C</a:t>
            </a:r>
          </a:p>
          <a:p>
            <a:pPr marL="864000" lvl="1" indent="-288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Numerous scientific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packages</a:t>
            </a:r>
          </a:p>
          <a:p>
            <a:pPr marL="406800" indent="-288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Julia</a:t>
            </a:r>
          </a:p>
          <a:p>
            <a:pPr marL="864000" lvl="1" indent="-288000">
              <a:lnSpc>
                <a:spcPct val="15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Powerful, easy to parallelize, interfaces with GPUs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2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27240" y="126000"/>
            <a:ext cx="949644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Programming: </a:t>
            </a: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Other interpreted, high-abstraction languages for scientists</a:t>
            </a:r>
          </a:p>
        </p:txBody>
      </p:sp>
      <p:sp>
        <p:nvSpPr>
          <p:cNvPr id="112" name="TextShape 2"/>
          <p:cNvSpPr txBox="1"/>
          <p:nvPr/>
        </p:nvSpPr>
        <p:spPr>
          <a:xfrm>
            <a:off x="577440" y="2101680"/>
            <a:ext cx="9178560" cy="505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hlinkClick r:id="rId2"/>
              </a:rPr>
              <a:t>Bash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hlinkClick r:id="rId3"/>
              </a:rPr>
              <a:t>awk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zsh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, python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: script languages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Bash: A shell can be scripted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AWK: interpreted C, good for simple data processing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hlinkClick r:id="rId4"/>
              </a:rPr>
              <a:t>Matlab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(or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hlinkClick r:id="rId5"/>
              </a:rPr>
              <a:t>octave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hlinkClick r:id="rId6"/>
              </a:rPr>
              <a:t>Julia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language is some mix between F77 and C, highly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vectorized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might be good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enough (or perfect)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for your tasks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interpreted (slower), but can be compiled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hlinkClick r:id="rId7"/>
              </a:rPr>
              <a:t>IDL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: visualization mostly, like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M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atlab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hlinkClick r:id="rId8"/>
              </a:rPr>
              <a:t>Mathematica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: symbolic math mostly</a:t>
            </a:r>
          </a:p>
        </p:txBody>
      </p:sp>
    </p:spTree>
    <p:extLst>
      <p:ext uri="{BB962C8B-B14F-4D97-AF65-F5344CB8AC3E}">
        <p14:creationId xmlns:p14="http://schemas.microsoft.com/office/powerpoint/2010/main" val="10837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41240" y="12564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Programming: </a:t>
            </a:r>
            <a:r>
              <a:t/>
            </a:r>
            <a:br/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Trade-offs for scientific computing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6191639" y="6191280"/>
            <a:ext cx="1673575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assembler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5574134" y="4966962"/>
            <a:ext cx="221760" cy="616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C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TextShape 4"/>
          <p:cNvSpPr txBox="1"/>
          <p:nvPr/>
        </p:nvSpPr>
        <p:spPr>
          <a:xfrm>
            <a:off x="5112254" y="4447482"/>
            <a:ext cx="609028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F95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TextShape 5"/>
          <p:cNvSpPr txBox="1"/>
          <p:nvPr/>
        </p:nvSpPr>
        <p:spPr>
          <a:xfrm>
            <a:off x="3604034" y="3698142"/>
            <a:ext cx="916560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spc="-1" dirty="0" err="1">
                <a:solidFill>
                  <a:srgbClr val="000000"/>
                </a:solidFill>
                <a:latin typeface="Arial"/>
              </a:rPr>
              <a:t>M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Arial"/>
              </a:rPr>
              <a:t>atlab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Line 6"/>
          <p:cNvSpPr/>
          <p:nvPr/>
        </p:nvSpPr>
        <p:spPr>
          <a:xfrm flipV="1">
            <a:off x="1499760" y="2805840"/>
            <a:ext cx="0" cy="4488120"/>
          </a:xfrm>
          <a:prstGeom prst="line">
            <a:avLst/>
          </a:prstGeom>
          <a:ln w="54720">
            <a:solidFill>
              <a:srgbClr val="8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Line 7"/>
          <p:cNvSpPr/>
          <p:nvPr/>
        </p:nvSpPr>
        <p:spPr>
          <a:xfrm>
            <a:off x="671760" y="6840360"/>
            <a:ext cx="7020360" cy="0"/>
          </a:xfrm>
          <a:prstGeom prst="line">
            <a:avLst/>
          </a:prstGeom>
          <a:ln w="54720">
            <a:solidFill>
              <a:srgbClr val="8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TextShape 8"/>
          <p:cNvSpPr txBox="1"/>
          <p:nvPr/>
        </p:nvSpPr>
        <p:spPr>
          <a:xfrm>
            <a:off x="736200" y="1876320"/>
            <a:ext cx="1951998" cy="92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strike="noStrike" spc="-1" dirty="0">
                <a:solidFill>
                  <a:srgbClr val="FF0000"/>
                </a:solidFill>
                <a:latin typeface="Arial"/>
              </a:rPr>
              <a:t>abstraction, 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strike="noStrike" spc="-1" dirty="0">
                <a:solidFill>
                  <a:srgbClr val="FF0000"/>
                </a:solidFill>
                <a:latin typeface="Arial"/>
              </a:rPr>
              <a:t>convenience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TextShape 9"/>
          <p:cNvSpPr txBox="1"/>
          <p:nvPr/>
        </p:nvSpPr>
        <p:spPr>
          <a:xfrm>
            <a:off x="8183160" y="6329160"/>
            <a:ext cx="1578240" cy="92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efficiency, 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Arial"/>
              </a:rPr>
              <a:t>speed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TextShape 10"/>
          <p:cNvSpPr txBox="1"/>
          <p:nvPr/>
        </p:nvSpPr>
        <p:spPr>
          <a:xfrm>
            <a:off x="5416768" y="5423442"/>
            <a:ext cx="662118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F77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TextShape 11"/>
          <p:cNvSpPr txBox="1"/>
          <p:nvPr/>
        </p:nvSpPr>
        <p:spPr>
          <a:xfrm>
            <a:off x="2568727" y="3052234"/>
            <a:ext cx="645480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Java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TextShape 12"/>
          <p:cNvSpPr txBox="1"/>
          <p:nvPr/>
        </p:nvSpPr>
        <p:spPr>
          <a:xfrm>
            <a:off x="2973096" y="3373602"/>
            <a:ext cx="916560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python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Shape 5"/>
          <p:cNvSpPr txBox="1"/>
          <p:nvPr/>
        </p:nvSpPr>
        <p:spPr>
          <a:xfrm>
            <a:off x="4500208" y="4050858"/>
            <a:ext cx="916560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Julia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TextShape 11"/>
          <p:cNvSpPr txBox="1"/>
          <p:nvPr/>
        </p:nvSpPr>
        <p:spPr>
          <a:xfrm>
            <a:off x="1940798" y="2711361"/>
            <a:ext cx="1494799" cy="45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</a:rPr>
              <a:t>Bash,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Arial"/>
              </a:rPr>
              <a:t>awk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1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41240" y="161640"/>
            <a:ext cx="900036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Programming: </a:t>
            </a:r>
            <a:r>
              <a:rPr lang="en-US" sz="3600" b="1" strike="noStrike" spc="-1">
                <a:solidFill>
                  <a:srgbClr val="333333"/>
                </a:solidFill>
                <a:latin typeface="Arial"/>
              </a:rPr>
              <a:t>Most languages need to be compiled to assembler language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519480" y="1993680"/>
            <a:ext cx="9452880" cy="54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$(F77) $(FFLAGS) -c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main.f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-o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main.o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there are standards, but implementations differ, especially for F77/F90/F95, not so much for C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the compiler optimization flags, and the choice of compiler, can change the execution time of your code by factors of up to ~10, check out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some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  <a:hlinkClick r:id="rId2"/>
              </a:rPr>
              <a:t>example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hlinkClick r:id="rId2"/>
              </a:rPr>
              <a:t>benchmarks for F90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the time you save might be your own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don't expect </a:t>
            </a:r>
            <a:r>
              <a:rPr lang="en-US" sz="3200" b="0" strike="noStrike" spc="-1" dirty="0">
                <a:solidFill>
                  <a:srgbClr val="000000"/>
                </a:solidFill>
                <a:latin typeface="Courier New"/>
              </a:rPr>
              <a:t>-O5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to work all the time</a:t>
            </a:r>
          </a:p>
        </p:txBody>
      </p:sp>
    </p:spTree>
    <p:extLst>
      <p:ext uri="{BB962C8B-B14F-4D97-AF65-F5344CB8AC3E}">
        <p14:creationId xmlns:p14="http://schemas.microsoft.com/office/powerpoint/2010/main" val="31239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5878" y="548605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AWK programming</a:t>
            </a:r>
          </a:p>
        </p:txBody>
      </p:sp>
      <p:sp>
        <p:nvSpPr>
          <p:cNvPr id="128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In many ways, like C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Very useful for small computations, in particular when operating on ASCII tables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Based on line by line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processing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$1, $2, $3… $(NF) are the column entries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latin typeface="Courier 10 Pitch"/>
              </a:rPr>
              <a:t>echo 5 6 7 | gawk '{print($2*$3)}' </a:t>
            </a:r>
            <a:r>
              <a:rPr lang="en-US" sz="28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will 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return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Arial"/>
              </a:rPr>
              <a:t>42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Knows math (sin,cos,atan2,…)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Knows string functions (match, </a:t>
            </a:r>
            <a:r>
              <a:rPr lang="en-US" sz="2800" spc="-1" dirty="0" err="1" smtClean="0">
                <a:solidFill>
                  <a:srgbClr val="000000"/>
                </a:solidFill>
                <a:latin typeface="Arial"/>
              </a:rPr>
              <a:t>gsub</a:t>
            </a:r>
            <a:r>
              <a:rPr lang="en-US" sz="2800" spc="-1" dirty="0" smtClean="0">
                <a:solidFill>
                  <a:srgbClr val="000000"/>
                </a:solidFill>
                <a:latin typeface="Arial"/>
              </a:rPr>
              <a:t>, ….)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3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5878" y="548605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AWK programming</a:t>
            </a:r>
          </a:p>
        </p:txBody>
      </p:sp>
      <p:sp>
        <p:nvSpPr>
          <p:cNvPr id="128" name="TextShape 2"/>
          <p:cNvSpPr txBox="1"/>
          <p:nvPr/>
        </p:nvSpPr>
        <p:spPr>
          <a:xfrm>
            <a:off x="740880" y="2101680"/>
            <a:ext cx="8607960" cy="476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Special variables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NR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NF</a:t>
            </a:r>
            <a:endParaRPr lang="en-US" sz="3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FILENAME</a:t>
            </a:r>
          </a:p>
          <a:p>
            <a:pPr marL="889200" lvl="1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spc="-1" dirty="0" smtClean="0">
                <a:solidFill>
                  <a:srgbClr val="000000"/>
                </a:solidFill>
                <a:latin typeface="Arial"/>
              </a:rPr>
              <a:t>FS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7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741240" y="243720"/>
            <a:ext cx="8607600" cy="138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t/>
            </a:r>
            <a:br/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A few lines from my .tcshrc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52480" y="2189160"/>
            <a:ext cx="8139240" cy="529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225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# set architecture flag, e.g., ip27 for IRIX  and i686 for Pentium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#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setenv ARCH `uname -m | gawk '{print(tolower($1))}'`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#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# hostname without domain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#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setenv myhostname `hostname | gawk '{split($1,a,".");print(a[1])}'`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#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if ( $ARCH == "i686" ) then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#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# Pentium/Xeon Linux system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#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# GMT etc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setenv GMT_VERSION GMT3.4.5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#setenv GMT_VERSION GMT4.0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set local_gmt_path = /usr/local/src/${GMT_VERSION}/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    set local_netcdf_dir = /usr/local/src/netcdf-3.5.0/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...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 rmstar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 corect=cmd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 autocorrect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 nobeep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set prompt=”%B%n@%m:%b%~\n&gt; “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Courier New"/>
              </a:rPr>
              <a:t>....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65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85878" y="548605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 dirty="0">
                <a:solidFill>
                  <a:srgbClr val="333333"/>
                </a:solidFill>
                <a:latin typeface="Arial"/>
              </a:rPr>
              <a:t>AWK programming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71" y="2387170"/>
            <a:ext cx="6230219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43" y="1527834"/>
            <a:ext cx="8607960" cy="126216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Experimentation </a:t>
            </a:r>
            <a:r>
              <a:rPr lang="en-US" dirty="0" smtClean="0">
                <a:latin typeface="+mn-lt"/>
              </a:rPr>
              <a:t>time 2/3: </a:t>
            </a:r>
            <a:r>
              <a:rPr lang="en-US" dirty="0" smtClean="0">
                <a:latin typeface="+mn-lt"/>
              </a:rPr>
              <a:t>write an </a:t>
            </a:r>
            <a:r>
              <a:rPr lang="en-US" dirty="0" err="1" smtClean="0">
                <a:latin typeface="+mn-lt"/>
              </a:rPr>
              <a:t>awk</a:t>
            </a:r>
            <a:r>
              <a:rPr lang="en-US" dirty="0" smtClean="0">
                <a:latin typeface="+mn-lt"/>
              </a:rPr>
              <a:t> script that computes the </a:t>
            </a:r>
            <a:r>
              <a:rPr lang="en-US" dirty="0" smtClean="0">
                <a:latin typeface="+mn-lt"/>
              </a:rPr>
              <a:t>mean of a data set in an ASCII file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extra credit: allow for selection of the column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40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AWK programming</a:t>
            </a:r>
          </a:p>
        </p:txBody>
      </p:sp>
      <p:pic>
        <p:nvPicPr>
          <p:cNvPr id="130" name="Picture 129"/>
          <p:cNvPicPr/>
          <p:nvPr/>
        </p:nvPicPr>
        <p:blipFill>
          <a:blip r:embed="rId2"/>
          <a:stretch/>
        </p:blipFill>
        <p:spPr>
          <a:xfrm>
            <a:off x="714960" y="360"/>
            <a:ext cx="8868240" cy="7559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560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41240" y="339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How to design efficient code</a:t>
            </a:r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456480" y="1958040"/>
            <a:ext cx="9607680" cy="3715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012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579600" y="714960"/>
            <a:ext cx="8420400" cy="533340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34"/>
          <p:cNvPicPr/>
          <p:nvPr/>
        </p:nvPicPr>
        <p:blipFill>
          <a:blip r:embed="rId3"/>
          <a:stretch/>
        </p:blipFill>
        <p:spPr>
          <a:xfrm>
            <a:off x="887760" y="6055200"/>
            <a:ext cx="7237800" cy="1173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1568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/>
          <p:nvPr/>
        </p:nvPicPr>
        <p:blipFill>
          <a:blip r:embed="rId2"/>
          <a:stretch/>
        </p:blipFill>
        <p:spPr>
          <a:xfrm>
            <a:off x="837360" y="1123560"/>
            <a:ext cx="8429760" cy="5924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884160" y="1901520"/>
            <a:ext cx="8391600" cy="3816360"/>
          </a:xfrm>
          <a:prstGeom prst="rect">
            <a:avLst/>
          </a:prstGeom>
          <a:ln w="0"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741240" y="33984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How to design efficient code</a:t>
            </a:r>
          </a:p>
        </p:txBody>
      </p:sp>
    </p:spTree>
    <p:extLst>
      <p:ext uri="{BB962C8B-B14F-4D97-AF65-F5344CB8AC3E}">
        <p14:creationId xmlns:p14="http://schemas.microsoft.com/office/powerpoint/2010/main" val="1801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741240" y="339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How to design efficient code</a:t>
            </a:r>
          </a:p>
        </p:txBody>
      </p:sp>
      <p:pic>
        <p:nvPicPr>
          <p:cNvPr id="140" name="Picture 139"/>
          <p:cNvPicPr/>
          <p:nvPr/>
        </p:nvPicPr>
        <p:blipFill>
          <a:blip r:embed="rId2"/>
          <a:stretch/>
        </p:blipFill>
        <p:spPr>
          <a:xfrm>
            <a:off x="432720" y="1882800"/>
            <a:ext cx="9555480" cy="35010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140"/>
          <p:cNvPicPr/>
          <p:nvPr/>
        </p:nvPicPr>
        <p:blipFill>
          <a:blip r:embed="rId3"/>
          <a:stretch/>
        </p:blipFill>
        <p:spPr>
          <a:xfrm>
            <a:off x="587880" y="5339520"/>
            <a:ext cx="8277120" cy="2184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8423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Tuning programs</a:t>
            </a:r>
          </a:p>
        </p:txBody>
      </p:sp>
      <p:sp>
        <p:nvSpPr>
          <p:cNvPr id="145" name="TextShape 2"/>
          <p:cNvSpPr txBox="1"/>
          <p:nvPr/>
        </p:nvSpPr>
        <p:spPr>
          <a:xfrm>
            <a:off x="447480" y="2101680"/>
            <a:ext cx="942408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use compiler options, </a:t>
            </a:r>
            <a:r>
              <a:rPr lang="en-US" sz="3200" b="0" i="1" strike="noStrike" spc="-1">
                <a:solidFill>
                  <a:srgbClr val="000000"/>
                </a:solidFill>
                <a:latin typeface="Arial"/>
              </a:rPr>
              <a:t>e.g.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(AMD64 in brackets)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GCC: </a:t>
            </a:r>
            <a:r>
              <a:rPr lang="en-US" sz="2200" b="0" strike="noStrike" spc="-1">
                <a:solidFill>
                  <a:srgbClr val="000000"/>
                </a:solidFill>
                <a:latin typeface="Courier New"/>
              </a:rPr>
              <a:t>-O3 -march=pentium4 (-m64 -m3dnow -march=k8) -funroll-loops -ffast-math -fomit-frame-pointer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ifc</a:t>
            </a:r>
            <a:r>
              <a:rPr lang="en-US" sz="2200" b="0" strike="noStrike" spc="-1">
                <a:solidFill>
                  <a:srgbClr val="000000"/>
                </a:solidFill>
                <a:latin typeface="Courier New"/>
              </a:rPr>
              <a:t>: -O3  -fpp -unroll -vec_report0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PGI</a:t>
            </a:r>
            <a:r>
              <a:rPr lang="en-US" sz="2200" b="0" strike="noStrike" spc="-1">
                <a:solidFill>
                  <a:srgbClr val="000000"/>
                </a:solidFill>
                <a:latin typeface="Courier New"/>
              </a:rPr>
              <a:t>: -fast -Mipa (-tp=amd64)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use profilers to find bottlenecks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use computational libraries</a:t>
            </a:r>
          </a:p>
        </p:txBody>
      </p:sp>
    </p:spTree>
    <p:extLst>
      <p:ext uri="{BB962C8B-B14F-4D97-AF65-F5344CB8AC3E}">
        <p14:creationId xmlns:p14="http://schemas.microsoft.com/office/powerpoint/2010/main" val="21173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41240" y="8928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Algorithms: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Collection of subroutines: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  <a:hlinkClick r:id="rId2"/>
              </a:rPr>
              <a:t>Numerical recipes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84200" y="1921680"/>
            <a:ext cx="9595800" cy="54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THE collection of standard solutions in source code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usually works, might not be best, but OK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3"/>
              </a:rPr>
              <a:t>NR website has the PDFs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, I recommend to buy the book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4"/>
              </a:rPr>
              <a:t>criticism of numerical recipes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5"/>
              </a:rPr>
              <a:t>website on alternatives to numerical recipes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use packages like LAPACK, if possible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else, use NR libraries but check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MATLAB wraps NumRec, LAPACK &amp; Co. </a:t>
            </a:r>
          </a:p>
        </p:txBody>
      </p:sp>
    </p:spTree>
    <p:extLst>
      <p:ext uri="{BB962C8B-B14F-4D97-AF65-F5344CB8AC3E}">
        <p14:creationId xmlns:p14="http://schemas.microsoft.com/office/powerpoint/2010/main" val="9977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Paths: Where to find binaries ((t)</a:t>
            </a:r>
            <a:r>
              <a:rPr lang="en-US" dirty="0" err="1" smtClean="0"/>
              <a:t>csh</a:t>
            </a:r>
            <a:r>
              <a:rPr lang="en-US" dirty="0" smtClean="0"/>
              <a:t> example)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65" y="1733497"/>
            <a:ext cx="9126224" cy="173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56" y="3563293"/>
            <a:ext cx="5582429" cy="2314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6" y="6105318"/>
            <a:ext cx="365811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97240" y="375480"/>
            <a:ext cx="912492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Linear algebra packages, examples</a:t>
            </a:r>
          </a:p>
        </p:txBody>
      </p:sp>
      <p:sp>
        <p:nvSpPr>
          <p:cNvPr id="153" name="TextShape 2"/>
          <p:cNvSpPr txBox="1"/>
          <p:nvPr/>
        </p:nvSpPr>
        <p:spPr>
          <a:xfrm>
            <a:off x="741240" y="1957680"/>
            <a:ext cx="8607600" cy="54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2"/>
              </a:rPr>
              <a:t>EISPACK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3"/>
              </a:rPr>
              <a:t>ARPACK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: eigensystem routines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4"/>
              </a:rPr>
              <a:t>BLAS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: basic linear algebra (</a:t>
            </a:r>
            <a:r>
              <a:rPr lang="en-US" sz="3200" b="0" i="1" strike="noStrike" spc="-1">
                <a:solidFill>
                  <a:srgbClr val="000000"/>
                </a:solidFill>
                <a:latin typeface="Arial"/>
              </a:rPr>
              <a:t>e.g.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matrix multiplication)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5"/>
              </a:rPr>
              <a:t>LAPACK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: linear algebra routines (</a:t>
            </a:r>
            <a:r>
              <a:rPr lang="en-US" sz="3200" b="0" i="1" strike="noStrike" spc="-1">
                <a:solidFill>
                  <a:srgbClr val="000000"/>
                </a:solidFill>
                <a:latin typeface="Arial"/>
              </a:rPr>
              <a:t>e.g.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SVD, LU solvers),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6"/>
              </a:rPr>
              <a:t>SCALAPACK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(parallel)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parallel solvers: 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7"/>
              </a:rPr>
              <a:t>MUMPS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(parallel, sparse, direct),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8"/>
              </a:rPr>
              <a:t>SuperLU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9"/>
              </a:rPr>
              <a:t>PETSc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: parallel PDE solvers, a whole different level of complexity</a:t>
            </a:r>
          </a:p>
        </p:txBody>
      </p:sp>
    </p:spTree>
    <p:extLst>
      <p:ext uri="{BB962C8B-B14F-4D97-AF65-F5344CB8AC3E}">
        <p14:creationId xmlns:p14="http://schemas.microsoft.com/office/powerpoint/2010/main" val="1853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741240" y="8964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Examples for some other science  (meta-)packages</a:t>
            </a:r>
          </a:p>
        </p:txBody>
      </p:sp>
      <p:sp>
        <p:nvSpPr>
          <p:cNvPr id="155" name="TextShape 2"/>
          <p:cNvSpPr txBox="1"/>
          <p:nvPr/>
        </p:nvSpPr>
        <p:spPr>
          <a:xfrm>
            <a:off x="741240" y="2101680"/>
            <a:ext cx="8985600" cy="514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2"/>
              </a:rPr>
              <a:t>netlib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repository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3"/>
              </a:rPr>
              <a:t>GNU scientific library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4"/>
              </a:rPr>
              <a:t>GAMS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math/science software repository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5"/>
              </a:rPr>
              <a:t>FFTW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: fast fourier transforms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hardware optimized solutions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6"/>
              </a:rPr>
              <a:t>ATLAS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automatically optimized BLAS (LAPACK)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7"/>
              </a:rPr>
              <a:t>GOTO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BLAS for Intel/AMD under LINUX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8"/>
              </a:rPr>
              <a:t>Intel MKL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vendor collection for Pentium/Itanium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9"/>
              </a:rPr>
              <a:t>ACML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AMD core math library</a:t>
            </a:r>
          </a:p>
        </p:txBody>
      </p:sp>
    </p:spTree>
    <p:extLst>
      <p:ext uri="{BB962C8B-B14F-4D97-AF65-F5344CB8AC3E}">
        <p14:creationId xmlns:p14="http://schemas.microsoft.com/office/powerpoint/2010/main" val="26515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43" y="1527834"/>
            <a:ext cx="8607960" cy="126216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Experimentation </a:t>
            </a:r>
            <a:r>
              <a:rPr lang="en-US" dirty="0" smtClean="0">
                <a:latin typeface="+mn-lt"/>
              </a:rPr>
              <a:t>time 3/3 - Assignment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Download the ISC-GEM-CAT file and write an </a:t>
            </a:r>
            <a:r>
              <a:rPr lang="en-US" dirty="0" err="1" smtClean="0">
                <a:latin typeface="+mn-lt"/>
              </a:rPr>
              <a:t>awk</a:t>
            </a:r>
            <a:r>
              <a:rPr lang="en-US" dirty="0" smtClean="0">
                <a:latin typeface="+mn-lt"/>
              </a:rPr>
              <a:t> script that extracts </a:t>
            </a:r>
            <a:r>
              <a:rPr lang="en-US" dirty="0" err="1" smtClean="0">
                <a:latin typeface="+mn-lt"/>
              </a:rPr>
              <a:t>lon</a:t>
            </a:r>
            <a:r>
              <a:rPr lang="en-US" dirty="0" smtClean="0">
                <a:latin typeface="+mn-lt"/>
              </a:rPr>
              <a:t>-</a:t>
            </a:r>
            <a:r>
              <a:rPr lang="en-US" dirty="0" err="1" smtClean="0">
                <a:latin typeface="+mn-lt"/>
              </a:rPr>
              <a:t>lat</a:t>
            </a:r>
            <a:r>
              <a:rPr lang="en-US" dirty="0" smtClean="0">
                <a:latin typeface="+mn-lt"/>
              </a:rPr>
              <a:t>-depth-magnitude for a given time interval, say 2000/01 – 2010/12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487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04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/>
          <p:nvPr/>
        </p:nvPicPr>
        <p:blipFill>
          <a:blip r:embed="rId2"/>
          <a:stretch/>
        </p:blipFill>
        <p:spPr>
          <a:xfrm>
            <a:off x="2514600" y="100800"/>
            <a:ext cx="7745400" cy="7377120"/>
          </a:xfrm>
          <a:prstGeom prst="rect">
            <a:avLst/>
          </a:prstGeom>
          <a:ln w="0"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526680" y="555480"/>
            <a:ext cx="2063520" cy="51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1" strike="noStrike" spc="-1">
                <a:solidFill>
                  <a:srgbClr val="333333"/>
                </a:solidFill>
                <a:latin typeface="Arial"/>
                <a:hlinkClick r:id="rId3"/>
              </a:rPr>
              <a:t>Example</a:t>
            </a:r>
            <a:r>
              <a:rPr lang="en-US" sz="3200" b="1" strike="noStrike" spc="-1">
                <a:solidFill>
                  <a:srgbClr val="333333"/>
                </a:solidFill>
                <a:latin typeface="Arial"/>
              </a:rPr>
              <a:t>project:</a:t>
            </a:r>
            <a:r>
              <a:t/>
            </a:r>
            <a:br/>
            <a:r>
              <a:rPr lang="en-US" sz="3200" b="0" strike="noStrike" spc="-1">
                <a:solidFill>
                  <a:srgbClr val="333333"/>
                </a:solidFill>
                <a:latin typeface="Arial"/>
              </a:rPr>
              <a:t>main.c</a:t>
            </a:r>
            <a:endParaRPr lang="en-US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 rot="20410200">
            <a:off x="-165240" y="-103500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C-Programming</a:t>
            </a:r>
            <a:endParaRPr lang="en-US" sz="36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9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2514600" y="100800"/>
            <a:ext cx="7745400" cy="7377120"/>
          </a:xfrm>
          <a:prstGeom prst="rect">
            <a:avLst/>
          </a:prstGeom>
          <a:ln w="0">
            <a:noFill/>
          </a:ln>
        </p:spPr>
      </p:pic>
      <p:sp>
        <p:nvSpPr>
          <p:cNvPr id="163" name="TextShape 1"/>
          <p:cNvSpPr txBox="1"/>
          <p:nvPr/>
        </p:nvSpPr>
        <p:spPr>
          <a:xfrm>
            <a:off x="404280" y="555480"/>
            <a:ext cx="2121480" cy="51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1" strike="noStrike" spc="-1">
                <a:solidFill>
                  <a:srgbClr val="333333"/>
                </a:solidFill>
                <a:latin typeface="Arial"/>
                <a:hlinkClick r:id="rId3"/>
              </a:rPr>
              <a:t>Example</a:t>
            </a:r>
            <a:r>
              <a:rPr lang="en-US" sz="3200" b="1" strike="noStrike" spc="-1">
                <a:solidFill>
                  <a:srgbClr val="333333"/>
                </a:solidFill>
                <a:latin typeface="Arial"/>
              </a:rPr>
              <a:t>project:</a:t>
            </a:r>
            <a:r>
              <a:t/>
            </a:r>
            <a:br/>
            <a:r>
              <a:rPr lang="en-US" sz="3200" b="0" strike="noStrike" spc="-1">
                <a:solidFill>
                  <a:srgbClr val="333333"/>
                </a:solidFill>
                <a:latin typeface="Arial"/>
              </a:rPr>
              <a:t>mysincos.h</a:t>
            </a:r>
            <a:endParaRPr lang="en-US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 rot="20410200">
            <a:off x="-165240" y="-103500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C-Programming</a:t>
            </a:r>
            <a:endParaRPr lang="en-US" sz="36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2478600" y="100800"/>
            <a:ext cx="7745400" cy="7377120"/>
          </a:xfrm>
          <a:prstGeom prst="rect">
            <a:avLst/>
          </a:prstGeom>
          <a:ln w="0">
            <a:noFill/>
          </a:ln>
        </p:spPr>
      </p:pic>
      <p:sp>
        <p:nvSpPr>
          <p:cNvPr id="166" name="TextShape 1"/>
          <p:cNvSpPr txBox="1"/>
          <p:nvPr/>
        </p:nvSpPr>
        <p:spPr>
          <a:xfrm>
            <a:off x="404280" y="555480"/>
            <a:ext cx="2121480" cy="515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1" strike="noStrike" spc="-1">
                <a:solidFill>
                  <a:srgbClr val="333333"/>
                </a:solidFill>
                <a:latin typeface="Arial"/>
                <a:hlinkClick r:id="rId3"/>
              </a:rPr>
              <a:t>Example</a:t>
            </a:r>
            <a:r>
              <a:rPr lang="en-US" sz="3200" b="1" strike="noStrike" spc="-1">
                <a:solidFill>
                  <a:srgbClr val="333333"/>
                </a:solidFill>
                <a:latin typeface="Arial"/>
              </a:rPr>
              <a:t>project:</a:t>
            </a:r>
            <a:r>
              <a:t/>
            </a:r>
            <a:br/>
            <a:r>
              <a:rPr lang="en-US" sz="2600" b="0" strike="noStrike" spc="-1">
                <a:solidFill>
                  <a:srgbClr val="333333"/>
                </a:solidFill>
                <a:latin typeface="Arial"/>
              </a:rPr>
              <a:t>myfunctions.c</a:t>
            </a:r>
            <a:endParaRPr lang="en-US" sz="26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 rot="20410200">
            <a:off x="-165240" y="-103500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600" b="1" i="1" strike="noStrike" spc="-1">
                <a:solidFill>
                  <a:srgbClr val="E6E6FF"/>
                </a:solidFill>
                <a:latin typeface="Arial"/>
              </a:rPr>
              <a:t>C-Programming</a:t>
            </a:r>
            <a:endParaRPr lang="en-US" sz="36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0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41240" y="16164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Building: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How to compile the example project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394427" y="1850400"/>
            <a:ext cx="9409591" cy="5473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becker@jackie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:~/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dokumente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/teaching/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unix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/example &gt; 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ls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bin/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main.c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makefile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myfunctions.c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mysincos.h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objects/  RCS/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becker@jackie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:~/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dokumente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/teaching/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unix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/example &gt; 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cc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main.c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-c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becker@jackie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:~/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dokumente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/teaching/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unix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/example &gt; 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cc -c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myfunctions.c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becker@jackie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:~/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dokumente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/teaching/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unix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/example &gt; 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cc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main.o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myfunctions.o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-o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mysincos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-lm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becker@jackie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:~/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dokumente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/teaching/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unix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/example &gt; 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echo 0 90 -90 |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mysincos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mysincos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 reading x values in degrees from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stdin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        0           1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        1 6.12303e-17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       -1 6.12303e-17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mysincos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: computed 3 pairs of sines/cosines</a:t>
            </a: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0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11280" y="2143080"/>
            <a:ext cx="8607600" cy="4206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Automating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the build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process with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make: </a:t>
            </a:r>
            <a:r>
              <a:t/>
            </a:r>
            <a:br/>
            <a:r>
              <a:rPr lang="en-US" sz="4400" b="0" strike="noStrike" spc="-1">
                <a:solidFill>
                  <a:srgbClr val="333333"/>
                </a:solidFill>
                <a:latin typeface="Arial"/>
              </a:rPr>
              <a:t>makefile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2"/>
          <a:stretch/>
        </p:blipFill>
        <p:spPr>
          <a:xfrm>
            <a:off x="4195080" y="565920"/>
            <a:ext cx="5637600" cy="6488280"/>
          </a:xfrm>
          <a:prstGeom prst="rect">
            <a:avLst/>
          </a:prstGeom>
          <a:ln w="0">
            <a:noFill/>
          </a:ln>
        </p:spPr>
      </p:pic>
      <p:sp>
        <p:nvSpPr>
          <p:cNvPr id="172" name="TextShape 2"/>
          <p:cNvSpPr txBox="1"/>
          <p:nvPr/>
        </p:nvSpPr>
        <p:spPr>
          <a:xfrm>
            <a:off x="531000" y="474840"/>
            <a:ext cx="2975040" cy="84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4800" b="1" i="1" strike="noStrike" spc="-1">
                <a:solidFill>
                  <a:srgbClr val="E6E6FF"/>
                </a:solidFill>
                <a:latin typeface="Arial"/>
              </a:rPr>
              <a:t>Building: 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80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41600" y="375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Building: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Building with make</a:t>
            </a:r>
          </a:p>
        </p:txBody>
      </p:sp>
      <p:sp>
        <p:nvSpPr>
          <p:cNvPr id="174" name="TextShape 2"/>
          <p:cNvSpPr txBox="1"/>
          <p:nvPr/>
        </p:nvSpPr>
        <p:spPr>
          <a:xfrm>
            <a:off x="620640" y="2799360"/>
            <a:ext cx="9281880" cy="385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becker@jackie:~/dokumente/teaching/unix/example &gt;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make dirs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if [ ! -s ./objects/ ]; then mkdir objects;fi;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if [ ! -s objects/i686/ ];then mkdir objects/i686/;fi;\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if [ ! -s ./bin/ ];then mkdir bin;fi;\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if [ ! -s bin/i686/ ];then mkdir bin/i686;fi;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becker@jackie:~/dokumente/teaching/unix/example &gt;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make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icc -no-gcc -O3  -unroll -vec_report0 -DLINUX_SUBROUTINE_CONVENTION  -c main.c \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-o objects/i686//main.o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icc -no-gcc -O3  -unroll -vec_report0 -DLINUX_SUBROUTINE_CONVENTION  -c myfunctions.c \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-o objects/i686//myfunctions.o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icc objects/i686//main.o objects/i686//myfunctions.o -o bin/i686//mysincos -lm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becker@jackie:~/dokumente/teaching/unix/example &gt;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make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make: Nothing to be done for `all'.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becker@jackie:~/dokumente/teaching/unix/example &gt;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touch main.c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becker@jackie:~/dokumente/teaching/unix/example &gt;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make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icc -no-gcc -O3  -unroll -vec_report0 -DLINUX_SUBROUTINE_CONVENTION  -c main.c \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-o objects/i686//main.o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icc objects/i686//main.o objects/i686//myfunctions.o -o bin/i686//mysincos -lm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4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Job control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741240" y="2101680"/>
            <a:ext cx="9043560" cy="519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 err="1">
                <a:solidFill>
                  <a:srgbClr val="000000"/>
                </a:solidFill>
                <a:latin typeface="Arial"/>
              </a:rPr>
              <a:t>ps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list currently running processes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>
                <a:solidFill>
                  <a:srgbClr val="000000"/>
                </a:solidFill>
                <a:latin typeface="Arial"/>
              </a:rPr>
              <a:t>jobs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list current jobs (processes started from shell in background)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running commands in background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emacs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&amp; (or: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emacs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; CTRL-Z;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bg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</a:rPr>
              <a:t>echo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mybigjob.exe | </a:t>
            </a: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nohup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(don't quit with shell)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</a:rPr>
              <a:t>kill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%2 (kill the second job running, % are job IDs)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>
                <a:solidFill>
                  <a:srgbClr val="000000"/>
                </a:solidFill>
                <a:latin typeface="Arial"/>
              </a:rPr>
              <a:t>kill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-KILL 12344 (kill process with PID 12344)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1" strike="noStrike" spc="-1" dirty="0">
                <a:solidFill>
                  <a:srgbClr val="000000"/>
                </a:solidFill>
                <a:latin typeface="Arial"/>
              </a:rPr>
              <a:t>top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: show machine load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0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740880" y="555480"/>
            <a:ext cx="860796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Building: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Version control	</a:t>
            </a:r>
          </a:p>
        </p:txBody>
      </p:sp>
      <p:sp>
        <p:nvSpPr>
          <p:cNvPr id="176" name="TextShape 2"/>
          <p:cNvSpPr txBox="1"/>
          <p:nvPr/>
        </p:nvSpPr>
        <p:spPr>
          <a:xfrm>
            <a:off x="741240" y="2101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</a:rPr>
              <a:t>RCS, SCCS, CVS, 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Arial"/>
              </a:rPr>
              <a:t>SVN, </a:t>
            </a:r>
            <a:r>
              <a:rPr lang="en-US" sz="3200" b="1" strike="noStrike" spc="-1" dirty="0" err="1" smtClean="0">
                <a:solidFill>
                  <a:srgbClr val="000000"/>
                </a:solidFill>
                <a:latin typeface="Arial"/>
              </a:rPr>
              <a:t>git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tools to keep track of changes in any documents, such as source code or HTML pages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different versions of a document are checked in and out and can be retrieved by date, version number etc.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 recommend using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Arial"/>
              </a:rPr>
              <a:t>github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for everything</a:t>
            </a:r>
          </a:p>
        </p:txBody>
      </p:sp>
    </p:spTree>
    <p:extLst>
      <p:ext uri="{BB962C8B-B14F-4D97-AF65-F5344CB8AC3E}">
        <p14:creationId xmlns:p14="http://schemas.microsoft.com/office/powerpoint/2010/main" val="36328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741240" y="375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Building: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Version control is worth it</a:t>
            </a:r>
          </a:p>
        </p:txBody>
      </p:sp>
      <p:sp>
        <p:nvSpPr>
          <p:cNvPr id="181" name="TextShape 2"/>
          <p:cNvSpPr txBox="1"/>
          <p:nvPr/>
        </p:nvSpPr>
        <p:spPr>
          <a:xfrm>
            <a:off x="741240" y="2101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small learning curve, big payoff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EMACS can integrate version control, make, debugging etc. consistently and conveniently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opening files, checking in/out can be done with a few keystrokes or menu options</a:t>
            </a:r>
          </a:p>
        </p:txBody>
      </p:sp>
    </p:spTree>
    <p:extLst>
      <p:ext uri="{BB962C8B-B14F-4D97-AF65-F5344CB8AC3E}">
        <p14:creationId xmlns:p14="http://schemas.microsoft.com/office/powerpoint/2010/main" val="30511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81240" y="1764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Building: </a:t>
            </a:r>
            <a:r>
              <a:t/>
            </a:r>
            <a:br/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EMACS modes</a:t>
            </a:r>
          </a:p>
        </p:txBody>
      </p:sp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4748400" y="36000"/>
            <a:ext cx="5259600" cy="7559640"/>
          </a:xfrm>
          <a:prstGeom prst="rect">
            <a:avLst/>
          </a:prstGeom>
          <a:ln w="0">
            <a:noFill/>
          </a:ln>
        </p:spPr>
      </p:pic>
      <p:sp>
        <p:nvSpPr>
          <p:cNvPr id="184" name="TextShape 2"/>
          <p:cNvSpPr txBox="1"/>
          <p:nvPr/>
        </p:nvSpPr>
        <p:spPr>
          <a:xfrm>
            <a:off x="488880" y="2015280"/>
            <a:ext cx="3285360" cy="554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EMACS is just one example of a programming environment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i="1" strike="noStrike" spc="-1">
                <a:solidFill>
                  <a:srgbClr val="000000"/>
                </a:solidFill>
                <a:latin typeface="Arial"/>
              </a:rPr>
              <a:t>e.g.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there is a </a:t>
            </a: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vi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mode within EMACS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dotfiles.com on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3"/>
              </a:rPr>
              <a:t>.emacs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94200" y="41220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 dirty="0" smtClean="0">
                <a:solidFill>
                  <a:srgbClr val="E6E6FF"/>
                </a:solidFill>
                <a:latin typeface="Arial"/>
              </a:rPr>
              <a:t>IDEs:  </a:t>
            </a:r>
            <a:r>
              <a:rPr lang="en-US" sz="4400" b="1" i="1" strike="noStrike" spc="-1" dirty="0" smtClean="0">
                <a:solidFill>
                  <a:srgbClr val="333333"/>
                </a:solidFill>
                <a:latin typeface="Arial"/>
                <a:hlinkClick r:id="rId2"/>
              </a:rPr>
              <a:t>Visual Study Code</a:t>
            </a:r>
            <a:endParaRPr lang="en-US" sz="4400" b="1" strike="noStrike" spc="-1" dirty="0">
              <a:solidFill>
                <a:srgbClr val="333333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80" y="1964720"/>
            <a:ext cx="9697290" cy="39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741240" y="555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Tuning: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Calling F90 from C</a:t>
            </a:r>
          </a:p>
        </p:txBody>
      </p:sp>
      <p:sp>
        <p:nvSpPr>
          <p:cNvPr id="192" name="TextShape 2"/>
          <p:cNvSpPr txBox="1"/>
          <p:nvPr/>
        </p:nvSpPr>
        <p:spPr>
          <a:xfrm>
            <a:off x="741240" y="2101680"/>
            <a:ext cx="9187920" cy="521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some subroutines are </a:t>
            </a:r>
            <a:r>
              <a:rPr lang="en-US" sz="3200" b="0" strike="noStrike" spc="-1">
                <a:solidFill>
                  <a:srgbClr val="FF0000"/>
                </a:solidFill>
                <a:latin typeface="Arial"/>
              </a:rPr>
              <a:t>Fortran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functions which you might want to call from </a:t>
            </a:r>
            <a:r>
              <a:rPr lang="en-US" sz="3200" b="0" strike="noStrike" spc="-1">
                <a:solidFill>
                  <a:srgbClr val="008000"/>
                </a:solidFill>
                <a:latin typeface="Arial"/>
              </a:rPr>
              <a:t>C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this works if you pointerize and flip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call </a:t>
            </a:r>
            <a:r>
              <a:rPr lang="en-US" sz="2800" b="0" strike="noStrike" spc="-1">
                <a:solidFill>
                  <a:srgbClr val="FF0000"/>
                </a:solidFill>
                <a:latin typeface="Arial"/>
              </a:rPr>
              <a:t>func(x) real*8 x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2800" b="0" strike="noStrike" spc="-1">
                <a:solidFill>
                  <a:srgbClr val="008000"/>
                </a:solidFill>
                <a:latin typeface="Arial"/>
              </a:rPr>
              <a:t>func(&amp;x)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from C</a:t>
            </a:r>
          </a:p>
          <a:p>
            <a:pPr marL="864000" lvl="1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storage of x(m,n) arrays in Fortran for x(i,j) is</a:t>
            </a:r>
            <a:r>
              <a:rPr lang="en-US" sz="2800" b="0" strike="noStrike" spc="-1">
                <a:solidFill>
                  <a:srgbClr val="FF0000"/>
                </a:solidFill>
                <a:latin typeface="Arial"/>
              </a:rPr>
              <a:t>            x[j*m+i]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(fast rows) instead of</a:t>
            </a:r>
            <a:r>
              <a:rPr lang="en-US" sz="2800" b="0" strike="noStrike" spc="-1">
                <a:solidFill>
                  <a:srgbClr val="008000"/>
                </a:solidFill>
                <a:latin typeface="Arial"/>
              </a:rPr>
              <a:t> x[i*n+j]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(fast columns) 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 </a:t>
            </a:r>
            <a:r>
              <a:rPr lang="en-US" sz="3200" b="0" strike="noStrike" spc="-1">
                <a:solidFill>
                  <a:srgbClr val="008000"/>
                </a:solidFill>
                <a:latin typeface="Arial"/>
              </a:rPr>
              <a:t>x[0,1,2,...,n-1]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will be </a:t>
            </a:r>
            <a:r>
              <a:rPr lang="en-US" sz="3200" b="0" strike="noStrike" spc="-1">
                <a:solidFill>
                  <a:srgbClr val="FF0000"/>
                </a:solidFill>
                <a:latin typeface="Arial"/>
              </a:rPr>
              <a:t>x(1,2,...,n)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 in Fortran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don't pass strings (hardware dependent)</a:t>
            </a:r>
          </a:p>
          <a:p>
            <a:pPr marL="432000" indent="-324000"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BTW: Fortran direct binary I/O isn't really binary</a:t>
            </a:r>
          </a:p>
        </p:txBody>
      </p:sp>
    </p:spTree>
    <p:extLst>
      <p:ext uri="{BB962C8B-B14F-4D97-AF65-F5344CB8AC3E}">
        <p14:creationId xmlns:p14="http://schemas.microsoft.com/office/powerpoint/2010/main" val="33295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741240" y="89280"/>
            <a:ext cx="8607600" cy="16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Algorithms: </a:t>
            </a:r>
            <a:r>
              <a:rPr lang="en-US" sz="4400" b="1" i="1" strike="noStrike" spc="-1">
                <a:solidFill>
                  <a:srgbClr val="000000"/>
                </a:solidFill>
                <a:latin typeface="Arial"/>
              </a:rPr>
              <a:t>Take a class or read a book on inverse theory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741240" y="1993680"/>
            <a:ext cx="8607600" cy="54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Standard texts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2"/>
              </a:rPr>
              <a:t>Menke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(good, hands on, expensive)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3"/>
              </a:rPr>
              <a:t>Parker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(mathematical)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Newer texts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4"/>
              </a:rPr>
              <a:t>Gubbins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5"/>
              </a:rPr>
              <a:t>Tarantola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Class notes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6"/>
              </a:rPr>
              <a:t>Marc Spiegelman's MMM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great for PDEs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hlinkClick r:id="rId7"/>
              </a:rPr>
              <a:t>WHOI 12.747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class notes on with focus on geoscience and oceanography (encompasses some of the Numerical Recipes material)</a:t>
            </a:r>
          </a:p>
        </p:txBody>
      </p:sp>
    </p:spTree>
    <p:extLst>
      <p:ext uri="{BB962C8B-B14F-4D97-AF65-F5344CB8AC3E}">
        <p14:creationId xmlns:p14="http://schemas.microsoft.com/office/powerpoint/2010/main" val="2505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41240" y="555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Visualization: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General 2-D</a:t>
            </a:r>
          </a:p>
        </p:txBody>
      </p:sp>
      <p:sp>
        <p:nvSpPr>
          <p:cNvPr id="167" name="TextShape 2"/>
          <p:cNvSpPr txBox="1"/>
          <p:nvPr/>
        </p:nvSpPr>
        <p:spPr>
          <a:xfrm>
            <a:off x="741240" y="2101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matlab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octave, IDL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, and 1000 others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 recommend: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hlinkClick r:id="rId2"/>
              </a:rPr>
              <a:t>GNUPLOT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nice 2-D PS plots, scriptable</a:t>
            </a:r>
          </a:p>
          <a:p>
            <a:pPr marL="1295280" lvl="2" indent="-216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75960" algn="l"/>
                <a:tab pos="533160" algn="l"/>
                <a:tab pos="990360" algn="l"/>
                <a:tab pos="1447560" algn="l"/>
                <a:tab pos="1904760" algn="l"/>
                <a:tab pos="2361960" algn="l"/>
                <a:tab pos="2819160" algn="l"/>
                <a:tab pos="3276360" algn="l"/>
                <a:tab pos="3733560" algn="l"/>
                <a:tab pos="4190760" algn="l"/>
                <a:tab pos="4647960" algn="l"/>
                <a:tab pos="5105160" algn="l"/>
                <a:tab pos="5562360" algn="l"/>
                <a:tab pos="6019560" algn="l"/>
                <a:tab pos="6476760" algn="l"/>
                <a:tab pos="6933960" algn="l"/>
                <a:tab pos="7391160" algn="l"/>
                <a:tab pos="7848360" algn="l"/>
                <a:tab pos="8305560" algn="l"/>
                <a:tab pos="8762760" algn="l"/>
              </a:tabLst>
            </a:pPr>
            <a:r>
              <a:rPr lang="en-US" sz="2400" b="0" strike="noStrike" spc="-1" dirty="0">
                <a:solidFill>
                  <a:srgbClr val="000000"/>
                </a:solidFill>
                <a:latin typeface="Arial"/>
              </a:rPr>
              <a:t>plot 'a.dat' using 1 : ($3/10) title 'data' w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Arial"/>
              </a:rPr>
              <a:t>lp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i="1" strike="noStrike" spc="-1" dirty="0">
                <a:solidFill>
                  <a:srgbClr val="000000"/>
                </a:solidFill>
                <a:latin typeface="Arial"/>
                <a:hlinkClick r:id="rId3"/>
              </a:rPr>
              <a:t>GMT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made for mapping, but can produce outstanding quality EPS figures (with some work)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Matplotlib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for python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those are script driven programs, no real GUI (but there is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iGMT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and some stuff for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gnuplot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both are available as C source code</a:t>
            </a:r>
          </a:p>
        </p:txBody>
      </p:sp>
    </p:spTree>
    <p:extLst>
      <p:ext uri="{BB962C8B-B14F-4D97-AF65-F5344CB8AC3E}">
        <p14:creationId xmlns:p14="http://schemas.microsoft.com/office/powerpoint/2010/main" val="8886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41240" y="555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Visualization: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Geographic data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741240" y="2101680"/>
            <a:ext cx="8607600" cy="476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matlab, IDL, and GIS systems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Free matlab interfaces to python matplotlib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Low level routines (proj etc.)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I recommend: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hlinkClick r:id="rId2"/>
              </a:rPr>
              <a:t>GMT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tons</a:t>
            </a: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of projections, tool of choice for professional quality plots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I use GMT even for 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</a:rPr>
              <a:t>x – y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plots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hlinkClick r:id="rId3"/>
              </a:rPr>
              <a:t>iGMT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: can help you obtain initial scripts to modify by hand later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hlinkClick r:id="rId4"/>
              </a:rPr>
              <a:t>Link to my PDF lecture notes on GMT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41240" y="555480"/>
            <a:ext cx="8607600" cy="126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 i="1" strike="noStrike" spc="-1">
                <a:solidFill>
                  <a:srgbClr val="E6E6FF"/>
                </a:solidFill>
                <a:latin typeface="Arial"/>
              </a:rPr>
              <a:t>Visualization: </a:t>
            </a:r>
            <a:r>
              <a:rPr lang="en-US" sz="4400" b="1" strike="noStrike" spc="-1">
                <a:solidFill>
                  <a:srgbClr val="333333"/>
                </a:solidFill>
                <a:latin typeface="Arial"/>
              </a:rPr>
              <a:t>3-D</a:t>
            </a:r>
          </a:p>
        </p:txBody>
      </p:sp>
      <p:sp>
        <p:nvSpPr>
          <p:cNvPr id="171" name="TextShape 2"/>
          <p:cNvSpPr txBox="1"/>
          <p:nvPr/>
        </p:nvSpPr>
        <p:spPr>
          <a:xfrm>
            <a:off x="725040" y="2021040"/>
            <a:ext cx="8607600" cy="513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Commercial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 err="1">
                <a:solidFill>
                  <a:srgbClr val="000000"/>
                </a:solidFill>
                <a:latin typeface="Arial"/>
              </a:rPr>
              <a:t>Matlab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IDL (not so good)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free software with available source code:</a:t>
            </a:r>
          </a:p>
          <a:p>
            <a:pPr marL="863280" lvl="1" indent="-287280">
              <a:buClr>
                <a:srgbClr val="000000"/>
              </a:buClr>
              <a:buSzPct val="75000"/>
              <a:buFont typeface="Symbol" charset="2"/>
              <a:buChar char=""/>
              <a:tabLst>
                <a:tab pos="50760" algn="l"/>
                <a:tab pos="507960" algn="l"/>
                <a:tab pos="965160" algn="l"/>
                <a:tab pos="1422360" algn="l"/>
                <a:tab pos="1879560" algn="l"/>
                <a:tab pos="2336760" algn="l"/>
                <a:tab pos="2793960" algn="l"/>
                <a:tab pos="3251160" algn="l"/>
                <a:tab pos="3708360" algn="l"/>
                <a:tab pos="4165560" algn="l"/>
                <a:tab pos="4622760" algn="l"/>
                <a:tab pos="5079960" algn="l"/>
                <a:tab pos="5537160" algn="l"/>
                <a:tab pos="5994360" algn="l"/>
                <a:tab pos="6451560" algn="l"/>
                <a:tab pos="6908760" algn="l"/>
                <a:tab pos="7365960" algn="l"/>
                <a:tab pos="7823160" algn="l"/>
                <a:tab pos="8280360" algn="l"/>
                <a:tab pos="8737560" algn="l"/>
              </a:tabLst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Arial"/>
                <a:hlinkClick r:id="rId2"/>
              </a:rPr>
              <a:t>paraview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: VTK based parallel tool</a:t>
            </a: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 recommend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</a:rPr>
              <a:t>paraview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31640" indent="-32400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25200" algn="l"/>
                <a:tab pos="482400" algn="l"/>
                <a:tab pos="939600" algn="l"/>
                <a:tab pos="1396800" algn="l"/>
                <a:tab pos="1854000" algn="l"/>
                <a:tab pos="2311200" algn="l"/>
                <a:tab pos="2768400" algn="l"/>
                <a:tab pos="3225600" algn="l"/>
                <a:tab pos="3682800" algn="l"/>
                <a:tab pos="4140000" algn="l"/>
                <a:tab pos="4597200" algn="l"/>
                <a:tab pos="5054400" algn="l"/>
                <a:tab pos="5511600" algn="l"/>
                <a:tab pos="5968800" algn="l"/>
                <a:tab pos="6426000" algn="l"/>
                <a:tab pos="6883200" algn="l"/>
                <a:tab pos="7340400" algn="l"/>
                <a:tab pos="7797600" algn="l"/>
                <a:tab pos="8254800" algn="l"/>
                <a:tab pos="8712000" algn="l"/>
              </a:tabLst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Arial"/>
              </a:rPr>
              <a:t>There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</a:rPr>
              <a:t>is plenty of stuff around (don't write your own)</a:t>
            </a:r>
          </a:p>
        </p:txBody>
      </p:sp>
    </p:spTree>
    <p:extLst>
      <p:ext uri="{BB962C8B-B14F-4D97-AF65-F5344CB8AC3E}">
        <p14:creationId xmlns:p14="http://schemas.microsoft.com/office/powerpoint/2010/main" val="40568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Job control example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852480" y="2189160"/>
            <a:ext cx="8139240" cy="529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225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TextShape 3"/>
          <p:cNvSpPr txBox="1"/>
          <p:nvPr/>
        </p:nvSpPr>
        <p:spPr>
          <a:xfrm>
            <a:off x="561960" y="2135160"/>
            <a:ext cx="9323280" cy="522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ts val="102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becker@jackie:~ &gt; ps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  PID TTY          TIME CMD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 1758 pts/5    00:00:00 tcsh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 2500 pts/5    00:00:00 ps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becker@jackie:~ &gt; ps aux | tail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1413  0.0  0.0  4348 1004 ?        S    15:10   0:00 /bin/sh /usr/bin/realplay /tmp/youfm_cms.ram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1418  3.2  1.1 79664 12000 ?       Sl   15:10   3:24 /usr/local/RealPlayer/realplay.bin /tmp/youfm_cms.ram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1420  0.0  0.5 25720 5260 ?        S    15:10   0:00 /usr/local/RealPlayer/realplay.bin /tmp/youfm_cms.ram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1421  0.0  0.5 25720 5260 ?        S    15:10   0:00 /usr/local/RealPlayer/realplay.bin /tmp/youfm_cms.ram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1642  0.0  0.1  5200 1776 pts/3    Ss+  16:03   0:00 -csh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1703  0.0  0.1  6624 1764 pts/4    Ss+  16:08   0:00 -csh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1758  0.0  0.1  5328 1984 pts/5    Ss   16:14   0:00 -csh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1888  0.0  1.6 27332 17228 ?       S    16:26   0:01 /usr/lib/acroread/Reader/intellinux/bin/acroread -display :0.0 -name main -visual default +useFrontEndProgram -xrm *useNullDoc:false -progressPipe 3 -xrm *noPrivateColormap:true -xrm *exitPipe:4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2501  0.0  0.0  3032  772 pts/5    R+   16:54   0:00 ps aux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    2502  0.0  0.0  4212  532 pts/5    R+   16:54   0:00 tail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becker@jackie:~ &gt; kill 1413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Courier New"/>
              </a:rPr>
              <a:t>...</a:t>
            </a:r>
            <a:endParaRPr lang="en-US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2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41240" y="555480"/>
            <a:ext cx="860760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5437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GB" sz="4400" b="1" i="1" strike="noStrike" spc="-1">
                <a:solidFill>
                  <a:srgbClr val="E6E6FF"/>
                </a:solidFill>
                <a:latin typeface="Arial"/>
              </a:rPr>
              <a:t>Shells: </a:t>
            </a:r>
            <a:r>
              <a:rPr lang="en-GB" sz="4400" b="1" strike="noStrike" spc="-1">
                <a:solidFill>
                  <a:srgbClr val="333333"/>
                </a:solidFill>
                <a:latin typeface="Arial"/>
              </a:rPr>
              <a:t>Cluster job control	</a:t>
            </a:r>
            <a:endParaRPr lang="en-US" sz="44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741240" y="1750497"/>
            <a:ext cx="8607600" cy="517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on large, parallel machines one typically runs batch schedulers or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Arial"/>
              </a:rPr>
              <a:t>queing</a:t>
            </a: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 systems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this allows distributing jobs and utilizing resources efficiently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30200" indent="-324000">
              <a:lnSpc>
                <a:spcPts val="3949"/>
              </a:lnSpc>
              <a:buClr>
                <a:srgbClr val="0E594D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Arial"/>
              </a:rPr>
              <a:t>PBS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qsub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myjob.exe -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tricky_options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-q large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>
                <a:solidFill>
                  <a:srgbClr val="000000"/>
                </a:solidFill>
                <a:latin typeface="Arial"/>
              </a:rPr>
              <a:t>qstat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| </a:t>
            </a:r>
            <a:r>
              <a:rPr lang="en-GB" sz="2800" b="0" strike="noStrike" spc="-1" dirty="0" err="1">
                <a:solidFill>
                  <a:srgbClr val="000000"/>
                </a:solidFill>
                <a:latin typeface="Arial"/>
              </a:rPr>
              <a:t>grep</a:t>
            </a:r>
            <a:r>
              <a:rPr lang="en-GB" sz="2800" b="0" strike="noStrike" spc="-1" dirty="0">
                <a:solidFill>
                  <a:srgbClr val="000000"/>
                </a:solidFill>
                <a:latin typeface="Arial"/>
              </a:rPr>
              <a:t> $USER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 smtClean="0">
                <a:solidFill>
                  <a:srgbClr val="000000"/>
                </a:solidFill>
                <a:latin typeface="Arial"/>
              </a:rPr>
              <a:t>qdel</a:t>
            </a:r>
            <a:r>
              <a:rPr lang="en-GB" sz="2800" b="0" strike="noStrike" spc="-1" dirty="0" smtClean="0">
                <a:solidFill>
                  <a:srgbClr val="000000"/>
                </a:solidFill>
                <a:latin typeface="Arial"/>
              </a:rPr>
              <a:t> job-ID</a:t>
            </a:r>
          </a:p>
          <a:p>
            <a:pPr marL="404640" indent="-28584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pc="-1" dirty="0" smtClean="0">
                <a:solidFill>
                  <a:srgbClr val="000000"/>
                </a:solidFill>
                <a:latin typeface="Arial"/>
              </a:rPr>
              <a:t>SLURM (TACC)</a:t>
            </a:r>
          </a:p>
          <a:p>
            <a:pPr marL="861840" lvl="1" indent="-28584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pc="-1" dirty="0" err="1">
                <a:solidFill>
                  <a:srgbClr val="000000"/>
                </a:solidFill>
                <a:latin typeface="Arial"/>
              </a:rPr>
              <a:t>s</a:t>
            </a:r>
            <a:r>
              <a:rPr lang="en-GB" sz="2800" b="1" strike="noStrike" spc="-1" dirty="0" err="1" smtClean="0">
                <a:solidFill>
                  <a:srgbClr val="000000"/>
                </a:solidFill>
                <a:latin typeface="Arial"/>
              </a:rPr>
              <a:t>batch</a:t>
            </a:r>
            <a:endParaRPr lang="en-GB" sz="2800" b="1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pc="-1" dirty="0" err="1">
                <a:solidFill>
                  <a:srgbClr val="000000"/>
                </a:solidFill>
                <a:latin typeface="Arial"/>
              </a:rPr>
              <a:t>s</a:t>
            </a:r>
            <a:r>
              <a:rPr lang="en-GB" sz="2800" b="1" spc="-1" dirty="0" err="1" smtClean="0">
                <a:solidFill>
                  <a:srgbClr val="000000"/>
                </a:solidFill>
                <a:latin typeface="Arial"/>
              </a:rPr>
              <a:t>queue</a:t>
            </a:r>
            <a:endParaRPr lang="en-GB" sz="2800" b="1" spc="-1" dirty="0" smtClean="0">
              <a:solidFill>
                <a:srgbClr val="000000"/>
              </a:solidFill>
              <a:latin typeface="Arial"/>
            </a:endParaRPr>
          </a:p>
          <a:p>
            <a:pPr marL="861840" lvl="1" indent="-28584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1" strike="noStrike" spc="-1" dirty="0" err="1" smtClean="0">
                <a:solidFill>
                  <a:srgbClr val="000000"/>
                </a:solidFill>
                <a:latin typeface="Arial"/>
              </a:rPr>
              <a:t>scancel</a:t>
            </a:r>
            <a:endParaRPr lang="en-US" sz="2800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5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6218</TotalTime>
  <Words>3691</Words>
  <Application>Microsoft Office PowerPoint</Application>
  <PresentationFormat>Custom</PresentationFormat>
  <Paragraphs>586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Arial</vt:lpstr>
      <vt:lpstr>Calibri</vt:lpstr>
      <vt:lpstr>Calibri Light</vt:lpstr>
      <vt:lpstr>Courier 10 Pitch</vt:lpstr>
      <vt:lpstr>Courier New</vt:lpstr>
      <vt:lpstr>DejaVu Sans</vt:lpstr>
      <vt:lpstr>Optima</vt:lpstr>
      <vt:lpstr>Symbol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Paths: Where to find binaries ((t)csh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commands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Experimentation time 2/3: write an awk script that computes the mean of a data set in an ASCII file  extra credit: allow for selection of the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Experimentation time 3/3 - Assignment  Download the ISC-GEM-CAT file and write an awk script that extracts lon-lat-depth-magnitude for a given time interval, say 2000/01 – 2010/12</vt:lpstr>
      <vt:lpstr>Other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twb</dc:creator>
  <dc:description/>
  <cp:lastModifiedBy>Becker, Thorsten</cp:lastModifiedBy>
  <cp:revision>102</cp:revision>
  <cp:lastPrinted>2005-07-28T17:32:01Z</cp:lastPrinted>
  <dcterms:created xsi:type="dcterms:W3CDTF">2005-07-28T17:32:01Z</dcterms:created>
  <dcterms:modified xsi:type="dcterms:W3CDTF">2021-04-09T20:33:52Z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