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2" r:id="rId13"/>
    <p:sldId id="298" r:id="rId14"/>
    <p:sldId id="274" r:id="rId15"/>
    <p:sldId id="277" r:id="rId16"/>
    <p:sldId id="278" r:id="rId17"/>
    <p:sldId id="280" r:id="rId18"/>
    <p:sldId id="366" r:id="rId19"/>
    <p:sldId id="276" r:id="rId20"/>
    <p:sldId id="341" r:id="rId21"/>
    <p:sldId id="275" r:id="rId22"/>
    <p:sldId id="375" r:id="rId23"/>
    <p:sldId id="340" r:id="rId24"/>
    <p:sldId id="281" r:id="rId25"/>
    <p:sldId id="282" r:id="rId26"/>
    <p:sldId id="372" r:id="rId27"/>
    <p:sldId id="373" r:id="rId28"/>
    <p:sldId id="283" r:id="rId29"/>
    <p:sldId id="342" r:id="rId30"/>
    <p:sldId id="287" r:id="rId31"/>
    <p:sldId id="286" r:id="rId32"/>
    <p:sldId id="312" r:id="rId33"/>
    <p:sldId id="289" r:id="rId34"/>
    <p:sldId id="290" r:id="rId35"/>
    <p:sldId id="360" r:id="rId36"/>
    <p:sldId id="322" r:id="rId37"/>
    <p:sldId id="369" r:id="rId38"/>
    <p:sldId id="370" r:id="rId39"/>
    <p:sldId id="371" r:id="rId40"/>
    <p:sldId id="291" r:id="rId41"/>
    <p:sldId id="292" r:id="rId42"/>
    <p:sldId id="293" r:id="rId43"/>
    <p:sldId id="294" r:id="rId44"/>
    <p:sldId id="295" r:id="rId45"/>
    <p:sldId id="346" r:id="rId46"/>
    <p:sldId id="311" r:id="rId47"/>
    <p:sldId id="313" r:id="rId48"/>
    <p:sldId id="376" r:id="rId49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8" autoAdjust="0"/>
    <p:restoredTop sz="97444" autoAdjust="0"/>
  </p:normalViewPr>
  <p:slideViewPr>
    <p:cSldViewPr snapToGrid="0">
      <p:cViewPr varScale="1">
        <p:scale>
          <a:sx n="118" d="100"/>
          <a:sy n="118" d="100"/>
        </p:scale>
        <p:origin x="200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5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0064-948E-4E44-A74D-8217F4061DC9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2D1B4-E589-4D13-982F-36354F27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74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0064-948E-4E44-A74D-8217F4061DC9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2D1B4-E589-4D13-982F-36354F27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8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>
                <a:latin typeface="Optima" pitchFamily="2" charset="0"/>
              </a:defRPr>
            </a:lvl1pPr>
          </a:lstStyle>
          <a:p>
            <a:pPr algn="ctr"/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740880" y="2101680"/>
            <a:ext cx="8607960" cy="4762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6919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7" y="402483"/>
            <a:ext cx="2173635" cy="6406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402483"/>
            <a:ext cx="6394896" cy="64064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0064-948E-4E44-A74D-8217F4061DC9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2D1B4-E589-4D13-982F-36354F27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4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860796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791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 hasCustomPrompt="1"/>
          </p:nvPr>
        </p:nvSpPr>
        <p:spPr>
          <a:xfrm>
            <a:off x="740880" y="555480"/>
            <a:ext cx="860796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>
                <a:latin typeface="Optima" pitchFamily="2" charset="0"/>
              </a:defRPr>
            </a:lvl1pPr>
          </a:lstStyle>
          <a:p>
            <a:pPr algn="ctr"/>
            <a:r>
              <a:rPr lang="en-US" sz="4400" b="1" strike="noStrike" spc="-1" dirty="0" err="1" smtClean="0">
                <a:solidFill>
                  <a:srgbClr val="333333"/>
                </a:solidFill>
                <a:latin typeface="Arial"/>
              </a:rPr>
              <a:t>sdfsf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420048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1600" y="2101680"/>
            <a:ext cx="4200480" cy="4762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782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0064-948E-4E44-A74D-8217F4061DC9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2D1B4-E589-4D13-982F-36354F27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6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884670"/>
            <a:ext cx="8694539" cy="3144614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5059034"/>
            <a:ext cx="8694539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0064-948E-4E44-A74D-8217F4061DC9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2D1B4-E589-4D13-982F-36354F27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09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0064-948E-4E44-A74D-8217F4061DC9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2D1B4-E589-4D13-982F-36354F27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2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02483"/>
            <a:ext cx="8694539" cy="1461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6" y="1853171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6" y="2761381"/>
            <a:ext cx="4285579" cy="40615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0064-948E-4E44-A74D-8217F4061DC9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2D1B4-E589-4D13-982F-36354F27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9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0064-948E-4E44-A74D-8217F4061DC9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2D1B4-E589-4D13-982F-36354F27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7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0064-948E-4E44-A74D-8217F4061DC9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2D1B4-E589-4D13-982F-36354F27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1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0064-948E-4E44-A74D-8217F4061DC9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2D1B4-E589-4D13-982F-36354F27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63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0064-948E-4E44-A74D-8217F4061DC9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2D1B4-E589-4D13-982F-36354F27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50064-948E-4E44-A74D-8217F4061DC9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7006699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2D1B4-E589-4D13-982F-36354F27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6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8" r:id="rId11"/>
    <p:sldLayoutId id="2147483707" r:id="rId12"/>
    <p:sldLayoutId id="2147483709" r:id="rId13"/>
    <p:sldLayoutId id="2147483710" r:id="rId14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Optima" pitchFamily="2" charset="0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Optima" pitchFamily="2" charset="0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Optima" pitchFamily="2" charset="0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Optima" pitchFamily="2" charset="0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Optima" pitchFamily="2" charset="0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Optima" pitchFamily="2" charset="0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nomachine.com/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741240" y="162000"/>
            <a:ext cx="8609040" cy="168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US" sz="4800" b="1" dirty="0">
                <a:latin typeface="Optima" pitchFamily="2" charset="0"/>
              </a:rPr>
              <a:t>Geoscientific data analysis using UNIX and </a:t>
            </a:r>
            <a:r>
              <a:rPr lang="en-US" sz="4800" b="1" dirty="0" smtClean="0">
                <a:latin typeface="Optima" pitchFamily="2" charset="0"/>
              </a:rPr>
              <a:t>GMT</a:t>
            </a:r>
            <a:endParaRPr lang="en-US" sz="4800" b="1" dirty="0">
              <a:latin typeface="Optima" pitchFamily="2" charset="0"/>
            </a:endParaRPr>
          </a:p>
        </p:txBody>
      </p:sp>
      <p:sp>
        <p:nvSpPr>
          <p:cNvPr id="43" name="TextShape 2"/>
          <p:cNvSpPr txBox="1"/>
          <p:nvPr/>
        </p:nvSpPr>
        <p:spPr>
          <a:xfrm>
            <a:off x="735480" y="984960"/>
            <a:ext cx="8609040" cy="59989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4200" indent="-214200" algn="ctr">
              <a:lnSpc>
                <a:spcPts val="3685"/>
              </a:lnSpc>
            </a:pPr>
            <a:endParaRPr lang="en-US" sz="4800" b="0" strike="noStrike" spc="-1" dirty="0">
              <a:solidFill>
                <a:srgbClr val="000000"/>
              </a:solidFill>
              <a:latin typeface="Optima" pitchFamily="2" charset="0"/>
            </a:endParaRPr>
          </a:p>
          <a:p>
            <a:pPr marL="214200" indent="-214200" algn="ctr">
              <a:lnSpc>
                <a:spcPts val="3685"/>
              </a:lnSpc>
            </a:pPr>
            <a:r>
              <a:rPr lang="en-US" sz="4800" b="0" strike="noStrike" spc="-1" dirty="0" smtClean="0">
                <a:solidFill>
                  <a:srgbClr val="000000"/>
                </a:solidFill>
                <a:latin typeface="Optima" pitchFamily="2" charset="0"/>
              </a:rPr>
              <a:t>1/8: UNIX I</a:t>
            </a:r>
            <a:endParaRPr lang="en-US" sz="4800" b="0" strike="noStrike" spc="-1" dirty="0">
              <a:solidFill>
                <a:srgbClr val="000000"/>
              </a:solidFill>
              <a:latin typeface="Optima" pitchFamily="2" charset="0"/>
            </a:endParaRPr>
          </a:p>
          <a:p>
            <a:pPr marL="214200" indent="-214200" algn="ctr">
              <a:lnSpc>
                <a:spcPts val="3685"/>
              </a:lnSpc>
            </a:pPr>
            <a:endParaRPr lang="en-US" sz="3200" b="0" strike="noStrike" spc="-1" dirty="0">
              <a:solidFill>
                <a:srgbClr val="000000"/>
              </a:solidFill>
              <a:latin typeface="Optima" pitchFamily="2" charset="0"/>
            </a:endParaRPr>
          </a:p>
          <a:p>
            <a:pPr marL="214200" indent="-214200" algn="ctr">
              <a:lnSpc>
                <a:spcPts val="3685"/>
              </a:lnSpc>
            </a:pPr>
            <a:r>
              <a:rPr lang="en-GB" sz="3200" b="1" strike="noStrike" spc="-1" dirty="0">
                <a:solidFill>
                  <a:srgbClr val="000000"/>
                </a:solidFill>
                <a:latin typeface="Optima" pitchFamily="2" charset="0"/>
              </a:rPr>
              <a:t>Thorsten </a:t>
            </a:r>
            <a:r>
              <a:rPr lang="en-GB" sz="3200" b="1" strike="noStrike" spc="-1" dirty="0" smtClean="0">
                <a:solidFill>
                  <a:srgbClr val="000000"/>
                </a:solidFill>
                <a:latin typeface="Optima" pitchFamily="2" charset="0"/>
              </a:rPr>
              <a:t>Becker</a:t>
            </a:r>
            <a:endParaRPr lang="en-GB" sz="3200" strike="noStrike" spc="-1" dirty="0" smtClean="0">
              <a:solidFill>
                <a:srgbClr val="000000"/>
              </a:solidFill>
              <a:latin typeface="Optima" pitchFamily="2" charset="0"/>
            </a:endParaRPr>
          </a:p>
          <a:p>
            <a:pPr marL="214200" indent="-214200" algn="ctr">
              <a:lnSpc>
                <a:spcPts val="3685"/>
              </a:lnSpc>
            </a:pPr>
            <a:r>
              <a:rPr lang="en-GB" sz="3200" spc="-1" dirty="0" smtClean="0">
                <a:solidFill>
                  <a:srgbClr val="000000"/>
                </a:solidFill>
                <a:latin typeface="Optima" pitchFamily="2" charset="0"/>
              </a:rPr>
              <a:t>The University of Texas at Austin</a:t>
            </a:r>
            <a:endParaRPr lang="en-US" sz="3200" strike="noStrike" spc="-1" dirty="0">
              <a:solidFill>
                <a:srgbClr val="000000"/>
              </a:solidFill>
              <a:latin typeface="Optima" pitchFamily="2" charset="0"/>
            </a:endParaRPr>
          </a:p>
          <a:p>
            <a:pPr marL="214200" indent="-214200" algn="ctr">
              <a:lnSpc>
                <a:spcPts val="3685"/>
              </a:lnSpc>
            </a:pPr>
            <a:endParaRPr lang="en-US" sz="2200" b="0" strike="noStrike" spc="-1" dirty="0">
              <a:solidFill>
                <a:srgbClr val="000000"/>
              </a:solidFill>
              <a:latin typeface="Optima" pitchFamily="2" charset="0"/>
            </a:endParaRPr>
          </a:p>
          <a:p>
            <a:pPr marL="214200" indent="-214200" algn="ctr">
              <a:lnSpc>
                <a:spcPts val="3685"/>
              </a:lnSpc>
            </a:pPr>
            <a:r>
              <a:rPr lang="en-GB" sz="2200" b="0" strike="noStrike" spc="-1" dirty="0" smtClean="0">
                <a:solidFill>
                  <a:srgbClr val="000000"/>
                </a:solidFill>
                <a:latin typeface="Optima" pitchFamily="2" charset="0"/>
              </a:rPr>
              <a:t>April 2021</a:t>
            </a:r>
            <a:endParaRPr lang="en-US" sz="2200" b="0" strike="noStrike" spc="-1" dirty="0">
              <a:solidFill>
                <a:srgbClr val="000000"/>
              </a:solidFill>
              <a:latin typeface="Optim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740880" y="575359"/>
            <a:ext cx="860796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333333"/>
                </a:solidFill>
                <a:latin typeface="Optima" pitchFamily="2" charset="0"/>
              </a:rPr>
              <a:t>Contents</a:t>
            </a:r>
          </a:p>
        </p:txBody>
      </p:sp>
      <p:sp>
        <p:nvSpPr>
          <p:cNvPr id="63" name="TextShape 2"/>
          <p:cNvSpPr txBox="1"/>
          <p:nvPr/>
        </p:nvSpPr>
        <p:spPr>
          <a:xfrm>
            <a:off x="740880" y="2101680"/>
            <a:ext cx="9144338" cy="476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Font typeface="StarSymbol"/>
              <a:buAutoNum type="arabicParenR"/>
            </a:pPr>
            <a:r>
              <a:rPr lang="en-US" sz="2800" b="1" spc="-1" dirty="0">
                <a:solidFill>
                  <a:srgbClr val="000000"/>
                </a:solidFill>
                <a:latin typeface="Optima" pitchFamily="2" charset="0"/>
              </a:rPr>
              <a:t>UNIX I: </a:t>
            </a:r>
            <a:r>
              <a:rPr lang="en-US" sz="2800" b="1" spc="-1" dirty="0" smtClean="0">
                <a:solidFill>
                  <a:srgbClr val="000000"/>
                </a:solidFill>
                <a:latin typeface="Optima" pitchFamily="2" charset="0"/>
              </a:rPr>
              <a:t>commands</a:t>
            </a:r>
            <a:r>
              <a:rPr lang="en-US" sz="2800" b="1" spc="-1" dirty="0">
                <a:solidFill>
                  <a:srgbClr val="000000"/>
                </a:solidFill>
                <a:latin typeface="Optima" pitchFamily="2" charset="0"/>
              </a:rPr>
              <a:t>, shells, file handling, editors</a:t>
            </a:r>
          </a:p>
          <a:p>
            <a:pPr marL="432000" indent="-324000">
              <a:buClr>
                <a:srgbClr val="0E594D"/>
              </a:buClr>
              <a:buFont typeface="StarSymbol"/>
              <a:buAutoNum type="arabicParenR"/>
            </a:pP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UNIX II: </a:t>
            </a:r>
            <a:r>
              <a:rPr lang="en-US" sz="2800" spc="-1" dirty="0" err="1">
                <a:solidFill>
                  <a:srgbClr val="000000"/>
                </a:solidFill>
                <a:latin typeface="Optima" pitchFamily="2" charset="0"/>
              </a:rPr>
              <a:t>awk</a:t>
            </a: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, </a:t>
            </a:r>
            <a:r>
              <a:rPr lang="en-US" sz="2800" spc="-1" dirty="0" err="1">
                <a:solidFill>
                  <a:srgbClr val="000000"/>
                </a:solidFill>
                <a:latin typeface="Optima" pitchFamily="2" charset="0"/>
              </a:rPr>
              <a:t>sed</a:t>
            </a: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 and shell scripting</a:t>
            </a:r>
          </a:p>
          <a:p>
            <a:pPr marL="432000" indent="-324000">
              <a:buClr>
                <a:srgbClr val="0E594D"/>
              </a:buClr>
              <a:buFont typeface="StarSymbol"/>
              <a:buAutoNum type="arabicParenR"/>
            </a:pP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GMT </a:t>
            </a:r>
            <a:r>
              <a:rPr lang="en-US" sz="2800" spc="-1" dirty="0" smtClean="0">
                <a:solidFill>
                  <a:srgbClr val="000000"/>
                </a:solidFill>
                <a:latin typeface="Optima" pitchFamily="2" charset="0"/>
              </a:rPr>
              <a:t>I: </a:t>
            </a: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Location maps and projections </a:t>
            </a:r>
          </a:p>
          <a:p>
            <a:pPr marL="432000" indent="-324000">
              <a:buClr>
                <a:srgbClr val="0E594D"/>
              </a:buClr>
              <a:buFont typeface="StarSymbol"/>
              <a:buAutoNum type="arabicParenR"/>
            </a:pPr>
            <a:r>
              <a:rPr lang="en-US" sz="2800" spc="-1" dirty="0" smtClean="0">
                <a:solidFill>
                  <a:srgbClr val="000000"/>
                </a:solidFill>
                <a:latin typeface="Optima" pitchFamily="2" charset="0"/>
              </a:rPr>
              <a:t>GMT II: </a:t>
            </a: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X-Y plots, curve fitting, and filtering </a:t>
            </a:r>
            <a:r>
              <a:rPr lang="en-US" sz="2800" spc="-1" dirty="0" smtClean="0">
                <a:solidFill>
                  <a:srgbClr val="000000"/>
                </a:solidFill>
                <a:latin typeface="Optima" pitchFamily="2" charset="0"/>
              </a:rPr>
              <a:t>- </a:t>
            </a:r>
            <a:r>
              <a:rPr lang="en-US" sz="2800" spc="-1" dirty="0" err="1" smtClean="0">
                <a:solidFill>
                  <a:srgbClr val="000000"/>
                </a:solidFill>
                <a:latin typeface="Optima" pitchFamily="2" charset="0"/>
              </a:rPr>
              <a:t>gnuplot</a:t>
            </a:r>
            <a:endParaRPr lang="en-US" sz="2800" spc="-1" dirty="0">
              <a:solidFill>
                <a:srgbClr val="000000"/>
              </a:solidFill>
              <a:latin typeface="Optima" pitchFamily="2" charset="0"/>
            </a:endParaRPr>
          </a:p>
          <a:p>
            <a:pPr marL="432000" indent="-324000">
              <a:buClr>
                <a:srgbClr val="0E594D"/>
              </a:buClr>
              <a:buFont typeface="StarSymbol"/>
              <a:buAutoNum type="arabicParenR"/>
            </a:pPr>
            <a:r>
              <a:rPr lang="en-US" sz="2800" spc="-1" dirty="0" smtClean="0">
                <a:solidFill>
                  <a:srgbClr val="000000"/>
                </a:solidFill>
                <a:latin typeface="Optima" pitchFamily="2" charset="0"/>
              </a:rPr>
              <a:t>GMT </a:t>
            </a: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III: F</a:t>
            </a:r>
            <a:r>
              <a:rPr lang="en-US" sz="2800" spc="-1" dirty="0" smtClean="0">
                <a:solidFill>
                  <a:srgbClr val="000000"/>
                </a:solidFill>
                <a:latin typeface="Optima" pitchFamily="2" charset="0"/>
              </a:rPr>
              <a:t>ocal </a:t>
            </a: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mechanisms, </a:t>
            </a:r>
            <a:r>
              <a:rPr lang="en-US" sz="2800" spc="-1" dirty="0" smtClean="0">
                <a:solidFill>
                  <a:srgbClr val="000000"/>
                </a:solidFill>
                <a:latin typeface="Optima" pitchFamily="2" charset="0"/>
              </a:rPr>
              <a:t>velocities</a:t>
            </a: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, strain </a:t>
            </a:r>
            <a:endParaRPr lang="en-US" sz="2800" spc="-1" dirty="0" smtClean="0">
              <a:solidFill>
                <a:srgbClr val="000000"/>
              </a:solidFill>
              <a:latin typeface="Optima" pitchFamily="2" charset="0"/>
            </a:endParaRPr>
          </a:p>
          <a:p>
            <a:pPr marL="432000" indent="-324000">
              <a:buClr>
                <a:srgbClr val="0E594D"/>
              </a:buClr>
              <a:buFont typeface="StarSymbol"/>
              <a:buAutoNum type="arabicParenR"/>
            </a:pPr>
            <a:r>
              <a:rPr lang="en-US" sz="2800" spc="-1" dirty="0" smtClean="0">
                <a:solidFill>
                  <a:srgbClr val="000000"/>
                </a:solidFill>
                <a:latin typeface="Optima" pitchFamily="2" charset="0"/>
              </a:rPr>
              <a:t>GMT </a:t>
            </a: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IV: P</a:t>
            </a:r>
            <a:r>
              <a:rPr lang="en-US" sz="2800" spc="-1" dirty="0" smtClean="0">
                <a:solidFill>
                  <a:srgbClr val="000000"/>
                </a:solidFill>
                <a:latin typeface="Optima" pitchFamily="2" charset="0"/>
              </a:rPr>
              <a:t>lotting </a:t>
            </a: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and analyzing 2-D data</a:t>
            </a:r>
          </a:p>
          <a:p>
            <a:pPr marL="432000" indent="-324000">
              <a:buClr>
                <a:srgbClr val="0E594D"/>
              </a:buClr>
              <a:buFont typeface="StarSymbol"/>
              <a:buAutoNum type="arabicParenR"/>
            </a:pP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Movies, </a:t>
            </a:r>
            <a:r>
              <a:rPr lang="en-US" sz="2800" spc="-1" dirty="0" err="1">
                <a:solidFill>
                  <a:srgbClr val="000000"/>
                </a:solidFill>
                <a:latin typeface="Optima" pitchFamily="2" charset="0"/>
              </a:rPr>
              <a:t>Paraview</a:t>
            </a: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 and 3-D visualization</a:t>
            </a:r>
          </a:p>
          <a:p>
            <a:pPr marL="432000" indent="-324000">
              <a:buClr>
                <a:srgbClr val="0E594D"/>
              </a:buClr>
              <a:buFont typeface="StarSymbol"/>
              <a:buAutoNum type="arabicParenR"/>
            </a:pP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GMT V/Other topics: Participant driven</a:t>
            </a:r>
            <a:endParaRPr lang="en-US" sz="2800" b="0" strike="noStrike" spc="-1" dirty="0">
              <a:solidFill>
                <a:srgbClr val="000000"/>
              </a:solidFill>
              <a:latin typeface="Optim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Purpose of this segment</a:t>
            </a:r>
          </a:p>
        </p:txBody>
      </p:sp>
      <p:sp>
        <p:nvSpPr>
          <p:cNvPr id="66" name="TextShape 2"/>
          <p:cNvSpPr txBox="1"/>
          <p:nvPr/>
        </p:nvSpPr>
        <p:spPr>
          <a:xfrm>
            <a:off x="740880" y="2101680"/>
            <a:ext cx="8607960" cy="484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Introduce UNIX-based (e.g. LINUX, Mac OSX) computing and scientific work flow environments by providing pointers for further information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Describe what I think are best practices in moderate to high-performance computing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 will make judgments and provide specific recommendations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 cannot possibly provide a comprehensive, fair, or entirely up to date overview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741240" y="555480"/>
            <a:ext cx="86076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UNIX:</a:t>
            </a:r>
            <a:r>
              <a:rPr lang="en-GB" sz="4400" b="1" i="1" strike="noStrike" spc="-1">
                <a:solidFill>
                  <a:srgbClr val="333333"/>
                </a:solidFill>
                <a:latin typeface="Arial"/>
              </a:rPr>
              <a:t> </a:t>
            </a:r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What is UNIX?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72" name="TextShape 2"/>
          <p:cNvSpPr txBox="1"/>
          <p:nvPr/>
        </p:nvSpPr>
        <p:spPr>
          <a:xfrm>
            <a:off x="422280" y="1490097"/>
            <a:ext cx="9245520" cy="501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 smtClean="0">
                <a:solidFill>
                  <a:srgbClr val="000000"/>
                </a:solidFill>
                <a:latin typeface="Arial"/>
              </a:rPr>
              <a:t>An operating 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system that originated in the 70ies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build for multi-user, multi-tasking, scalable (that was new way back then)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runs on all computing hardware, including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Arial"/>
              </a:rPr>
              <a:t>iPOD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many flavours, free: </a:t>
            </a:r>
            <a:endParaRPr lang="en-GB" sz="24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887400" lvl="1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 smtClean="0">
                <a:solidFill>
                  <a:srgbClr val="000000"/>
                </a:solidFill>
                <a:latin typeface="Arial"/>
              </a:rPr>
              <a:t>LINUX (including Ubuntu subsystem in Windows), </a:t>
            </a:r>
          </a:p>
          <a:p>
            <a:pPr marL="887400" lvl="1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 smtClean="0">
                <a:solidFill>
                  <a:srgbClr val="000000"/>
                </a:solidFill>
                <a:latin typeface="Arial"/>
              </a:rPr>
              <a:t>BSD 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(a version made it into </a:t>
            </a:r>
            <a:r>
              <a:rPr lang="en-GB" sz="2400" b="0" strike="noStrike" spc="-1" dirty="0" smtClean="0">
                <a:solidFill>
                  <a:srgbClr val="000000"/>
                </a:solidFill>
                <a:latin typeface="Arial"/>
              </a:rPr>
              <a:t>OSX)</a:t>
            </a: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 smtClean="0">
                <a:solidFill>
                  <a:srgbClr val="000000"/>
                </a:solidFill>
                <a:latin typeface="Arial"/>
              </a:rPr>
              <a:t>they 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are all </a:t>
            </a:r>
            <a:r>
              <a:rPr lang="en-GB" sz="2400" b="0" i="1" strike="noStrike" spc="-1" dirty="0">
                <a:solidFill>
                  <a:srgbClr val="000000"/>
                </a:solidFill>
                <a:latin typeface="Arial"/>
              </a:rPr>
              <a:t>kind of 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the same thing, your mileage may vary (e.g. directory structure)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there is convergence between LINUX, Mac OS, and Windows look and </a:t>
            </a:r>
            <a:r>
              <a:rPr lang="en-GB" sz="2400" b="0" strike="noStrike" spc="-1" dirty="0" smtClean="0">
                <a:solidFill>
                  <a:srgbClr val="000000"/>
                </a:solidFill>
                <a:latin typeface="Arial"/>
              </a:rPr>
              <a:t>feel – near complete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741240" y="555480"/>
            <a:ext cx="86076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UNIX:</a:t>
            </a:r>
            <a:r>
              <a:rPr lang="en-GB" sz="4400" b="1" i="1" strike="noStrike" spc="-1">
                <a:solidFill>
                  <a:srgbClr val="333333"/>
                </a:solidFill>
                <a:latin typeface="Arial"/>
              </a:rPr>
              <a:t> </a:t>
            </a:r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Why use UNIX?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55" name="TextShape 2"/>
          <p:cNvSpPr txBox="1"/>
          <p:nvPr/>
        </p:nvSpPr>
        <p:spPr>
          <a:xfrm>
            <a:off x="741240" y="1957680"/>
            <a:ext cx="8607600" cy="544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can use same tools and programs on laptop, workstation, and supercomputer (less important if virtualization is available)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flexible, modular, powerful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seamless integration of </a:t>
            </a:r>
            <a:r>
              <a:rPr lang="en-GB" sz="3200" b="0" strike="noStrike" spc="-1" dirty="0" smtClean="0">
                <a:solidFill>
                  <a:srgbClr val="000000"/>
                </a:solidFill>
                <a:latin typeface="Arial"/>
              </a:rPr>
              <a:t>python, C 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and F90 programs, shell commands, and post-processing (UNIX is written in C)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all important numerical tools and libraries are available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LINUX is open (security!), and ubiquitous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14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741240" y="555480"/>
            <a:ext cx="86076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UNIX: </a:t>
            </a:r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Why (not) use UNIX?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76" name="Line 2"/>
          <p:cNvSpPr/>
          <p:nvPr/>
        </p:nvSpPr>
        <p:spPr>
          <a:xfrm>
            <a:off x="1226160" y="6769080"/>
            <a:ext cx="7821720" cy="1440"/>
          </a:xfrm>
          <a:prstGeom prst="line">
            <a:avLst/>
          </a:prstGeom>
          <a:ln w="7308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Line 3"/>
          <p:cNvSpPr/>
          <p:nvPr/>
        </p:nvSpPr>
        <p:spPr>
          <a:xfrm flipV="1">
            <a:off x="1125360" y="2365200"/>
            <a:ext cx="1800" cy="4289760"/>
          </a:xfrm>
          <a:prstGeom prst="line">
            <a:avLst/>
          </a:prstGeom>
          <a:ln w="73080">
            <a:solidFill>
              <a:srgbClr val="8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Line 4"/>
          <p:cNvSpPr/>
          <p:nvPr/>
        </p:nvSpPr>
        <p:spPr>
          <a:xfrm flipV="1">
            <a:off x="9113760" y="2322000"/>
            <a:ext cx="1800" cy="4289400"/>
          </a:xfrm>
          <a:prstGeom prst="line">
            <a:avLst/>
          </a:prstGeom>
          <a:ln w="73080">
            <a:solidFill>
              <a:srgbClr val="0000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Rectangle 5"/>
          <p:cNvSpPr/>
          <p:nvPr/>
        </p:nvSpPr>
        <p:spPr>
          <a:xfrm>
            <a:off x="4560840" y="6834240"/>
            <a:ext cx="766800" cy="603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396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0" strike="noStrike" spc="-1">
                <a:solidFill>
                  <a:srgbClr val="000000"/>
                </a:solidFill>
                <a:latin typeface="Alabny"/>
              </a:rPr>
              <a:t>time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6"/>
          <p:cNvSpPr/>
          <p:nvPr/>
        </p:nvSpPr>
        <p:spPr>
          <a:xfrm rot="16200000">
            <a:off x="-6840" y="4102920"/>
            <a:ext cx="1346400" cy="690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4462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strike="noStrike" spc="-1">
                <a:solidFill>
                  <a:srgbClr val="800000"/>
                </a:solidFill>
                <a:latin typeface="Arial"/>
              </a:rPr>
              <a:t>power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" name="Line 7"/>
          <p:cNvSpPr/>
          <p:nvPr/>
        </p:nvSpPr>
        <p:spPr>
          <a:xfrm flipV="1">
            <a:off x="1125360" y="2365200"/>
            <a:ext cx="1800" cy="4289760"/>
          </a:xfrm>
          <a:prstGeom prst="line">
            <a:avLst/>
          </a:prstGeom>
          <a:ln w="73080">
            <a:solidFill>
              <a:srgbClr val="8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TextShape 8"/>
          <p:cNvSpPr txBox="1"/>
          <p:nvPr/>
        </p:nvSpPr>
        <p:spPr>
          <a:xfrm rot="16200000">
            <a:off x="8678520" y="4101840"/>
            <a:ext cx="1346400" cy="69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4462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strike="noStrike" spc="-1">
                <a:solidFill>
                  <a:srgbClr val="0000FF"/>
                </a:solidFill>
                <a:latin typeface="Arial"/>
              </a:rPr>
              <a:t>effort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Freeform 9"/>
          <p:cNvSpPr/>
          <p:nvPr/>
        </p:nvSpPr>
        <p:spPr>
          <a:xfrm>
            <a:off x="1442880" y="4229280"/>
            <a:ext cx="7288560" cy="2280960"/>
          </a:xfrm>
          <a:custGeom>
            <a:avLst/>
            <a:gdLst/>
            <a:ahLst/>
            <a:cxnLst/>
            <a:rect l="0" t="0" r="r" b="b"/>
            <a:pathLst>
              <a:path w="20246" h="6336">
                <a:moveTo>
                  <a:pt x="0" y="6335"/>
                </a:moveTo>
                <a:cubicBezTo>
                  <a:pt x="154" y="5931"/>
                  <a:pt x="202" y="5493"/>
                  <a:pt x="481" y="5132"/>
                </a:cubicBezTo>
                <a:cubicBezTo>
                  <a:pt x="809" y="4707"/>
                  <a:pt x="1210" y="4352"/>
                  <a:pt x="1644" y="4050"/>
                </a:cubicBezTo>
                <a:cubicBezTo>
                  <a:pt x="2062" y="3759"/>
                  <a:pt x="2523" y="3537"/>
                  <a:pt x="2966" y="3288"/>
                </a:cubicBezTo>
                <a:cubicBezTo>
                  <a:pt x="3367" y="3061"/>
                  <a:pt x="3770" y="2826"/>
                  <a:pt x="4209" y="2686"/>
                </a:cubicBezTo>
                <a:cubicBezTo>
                  <a:pt x="4630" y="2552"/>
                  <a:pt x="4977" y="2331"/>
                  <a:pt x="5412" y="2245"/>
                </a:cubicBezTo>
                <a:cubicBezTo>
                  <a:pt x="5933" y="2142"/>
                  <a:pt x="6422" y="1906"/>
                  <a:pt x="6935" y="1763"/>
                </a:cubicBezTo>
                <a:cubicBezTo>
                  <a:pt x="7475" y="1612"/>
                  <a:pt x="8005" y="1416"/>
                  <a:pt x="8539" y="1242"/>
                </a:cubicBezTo>
                <a:cubicBezTo>
                  <a:pt x="9101" y="1060"/>
                  <a:pt x="9682" y="940"/>
                  <a:pt x="10263" y="841"/>
                </a:cubicBezTo>
                <a:cubicBezTo>
                  <a:pt x="10758" y="757"/>
                  <a:pt x="11247" y="623"/>
                  <a:pt x="11746" y="561"/>
                </a:cubicBezTo>
                <a:cubicBezTo>
                  <a:pt x="12252" y="498"/>
                  <a:pt x="12772" y="519"/>
                  <a:pt x="13269" y="400"/>
                </a:cubicBezTo>
                <a:cubicBezTo>
                  <a:pt x="13702" y="297"/>
                  <a:pt x="14118" y="326"/>
                  <a:pt x="14552" y="280"/>
                </a:cubicBezTo>
                <a:cubicBezTo>
                  <a:pt x="15030" y="229"/>
                  <a:pt x="15514" y="287"/>
                  <a:pt x="15995" y="280"/>
                </a:cubicBezTo>
                <a:cubicBezTo>
                  <a:pt x="16396" y="275"/>
                  <a:pt x="16800" y="316"/>
                  <a:pt x="17198" y="240"/>
                </a:cubicBezTo>
                <a:cubicBezTo>
                  <a:pt x="17649" y="154"/>
                  <a:pt x="18110" y="254"/>
                  <a:pt x="18561" y="160"/>
                </a:cubicBezTo>
                <a:cubicBezTo>
                  <a:pt x="18983" y="72"/>
                  <a:pt x="19415" y="50"/>
                  <a:pt x="19844" y="0"/>
                </a:cubicBezTo>
                <a:lnTo>
                  <a:pt x="20245" y="40"/>
                </a:lnTo>
                <a:lnTo>
                  <a:pt x="20245" y="40"/>
                </a:lnTo>
              </a:path>
            </a:pathLst>
          </a:custGeom>
          <a:ln w="54720">
            <a:solidFill>
              <a:srgbClr val="800000"/>
            </a:solidFill>
            <a:custDash>
              <a:ds d="100000" sp="100000"/>
            </a:custDash>
            <a:round/>
          </a:ln>
        </p:spPr>
      </p:sp>
      <p:sp>
        <p:nvSpPr>
          <p:cNvPr id="84" name="Freeform 10"/>
          <p:cNvSpPr/>
          <p:nvPr/>
        </p:nvSpPr>
        <p:spPr>
          <a:xfrm>
            <a:off x="1414440" y="2995560"/>
            <a:ext cx="6494760" cy="3467160"/>
          </a:xfrm>
          <a:custGeom>
            <a:avLst/>
            <a:gdLst/>
            <a:ahLst/>
            <a:cxnLst/>
            <a:rect l="0" t="0" r="r" b="b"/>
            <a:pathLst>
              <a:path w="18041" h="9631">
                <a:moveTo>
                  <a:pt x="0" y="9630"/>
                </a:moveTo>
                <a:cubicBezTo>
                  <a:pt x="116" y="9125"/>
                  <a:pt x="327" y="8656"/>
                  <a:pt x="441" y="8147"/>
                </a:cubicBezTo>
                <a:cubicBezTo>
                  <a:pt x="538" y="7713"/>
                  <a:pt x="692" y="7295"/>
                  <a:pt x="802" y="6864"/>
                </a:cubicBezTo>
                <a:cubicBezTo>
                  <a:pt x="935" y="6346"/>
                  <a:pt x="1101" y="5841"/>
                  <a:pt x="1283" y="5341"/>
                </a:cubicBezTo>
                <a:cubicBezTo>
                  <a:pt x="1434" y="4927"/>
                  <a:pt x="1637" y="4532"/>
                  <a:pt x="1724" y="4099"/>
                </a:cubicBezTo>
                <a:cubicBezTo>
                  <a:pt x="1825" y="3601"/>
                  <a:pt x="2093" y="3160"/>
                  <a:pt x="2285" y="2696"/>
                </a:cubicBezTo>
                <a:cubicBezTo>
                  <a:pt x="2506" y="2163"/>
                  <a:pt x="2818" y="1678"/>
                  <a:pt x="3087" y="1173"/>
                </a:cubicBezTo>
                <a:cubicBezTo>
                  <a:pt x="3338" y="703"/>
                  <a:pt x="3736" y="293"/>
                  <a:pt x="4249" y="130"/>
                </a:cubicBezTo>
                <a:cubicBezTo>
                  <a:pt x="4663" y="0"/>
                  <a:pt x="5166" y="12"/>
                  <a:pt x="5492" y="331"/>
                </a:cubicBezTo>
                <a:cubicBezTo>
                  <a:pt x="5835" y="666"/>
                  <a:pt x="6197" y="1086"/>
                  <a:pt x="6173" y="1614"/>
                </a:cubicBezTo>
                <a:cubicBezTo>
                  <a:pt x="6153" y="2057"/>
                  <a:pt x="6160" y="2518"/>
                  <a:pt x="6334" y="2937"/>
                </a:cubicBezTo>
                <a:cubicBezTo>
                  <a:pt x="6561" y="3483"/>
                  <a:pt x="6692" y="4082"/>
                  <a:pt x="7015" y="4580"/>
                </a:cubicBezTo>
                <a:cubicBezTo>
                  <a:pt x="7273" y="4977"/>
                  <a:pt x="7255" y="5410"/>
                  <a:pt x="7456" y="5822"/>
                </a:cubicBezTo>
                <a:cubicBezTo>
                  <a:pt x="7652" y="6226"/>
                  <a:pt x="7647" y="6758"/>
                  <a:pt x="7977" y="7065"/>
                </a:cubicBezTo>
                <a:cubicBezTo>
                  <a:pt x="8357" y="7418"/>
                  <a:pt x="8946" y="7449"/>
                  <a:pt x="9461" y="7546"/>
                </a:cubicBezTo>
                <a:cubicBezTo>
                  <a:pt x="9906" y="7630"/>
                  <a:pt x="10331" y="7813"/>
                  <a:pt x="10784" y="7866"/>
                </a:cubicBezTo>
                <a:cubicBezTo>
                  <a:pt x="11198" y="7914"/>
                  <a:pt x="11595" y="8047"/>
                  <a:pt x="12026" y="8027"/>
                </a:cubicBezTo>
                <a:cubicBezTo>
                  <a:pt x="12493" y="8005"/>
                  <a:pt x="12955" y="8123"/>
                  <a:pt x="13429" y="8107"/>
                </a:cubicBezTo>
                <a:cubicBezTo>
                  <a:pt x="13909" y="8090"/>
                  <a:pt x="14395" y="8067"/>
                  <a:pt x="14873" y="8147"/>
                </a:cubicBezTo>
                <a:cubicBezTo>
                  <a:pt x="15297" y="8217"/>
                  <a:pt x="15731" y="8133"/>
                  <a:pt x="16155" y="8187"/>
                </a:cubicBezTo>
                <a:cubicBezTo>
                  <a:pt x="16587" y="8242"/>
                  <a:pt x="17020" y="8149"/>
                  <a:pt x="17438" y="8307"/>
                </a:cubicBezTo>
                <a:lnTo>
                  <a:pt x="17839" y="8347"/>
                </a:lnTo>
                <a:lnTo>
                  <a:pt x="18040" y="8388"/>
                </a:lnTo>
              </a:path>
            </a:pathLst>
          </a:custGeom>
          <a:ln w="54720">
            <a:solidFill>
              <a:srgbClr val="0000FF"/>
            </a:solidFill>
            <a:round/>
          </a:ln>
        </p:spPr>
      </p:sp>
      <p:sp>
        <p:nvSpPr>
          <p:cNvPr id="85" name="Freeform 11"/>
          <p:cNvSpPr/>
          <p:nvPr/>
        </p:nvSpPr>
        <p:spPr>
          <a:xfrm>
            <a:off x="1428840" y="5776200"/>
            <a:ext cx="6681960" cy="773280"/>
          </a:xfrm>
          <a:custGeom>
            <a:avLst/>
            <a:gdLst/>
            <a:ahLst/>
            <a:cxnLst/>
            <a:rect l="0" t="0" r="r" b="b"/>
            <a:pathLst>
              <a:path w="18561" h="2148">
                <a:moveTo>
                  <a:pt x="0" y="2147"/>
                </a:moveTo>
                <a:cubicBezTo>
                  <a:pt x="255" y="1597"/>
                  <a:pt x="825" y="1482"/>
                  <a:pt x="1282" y="1145"/>
                </a:cubicBezTo>
                <a:cubicBezTo>
                  <a:pt x="1697" y="839"/>
                  <a:pt x="2128" y="578"/>
                  <a:pt x="2605" y="383"/>
                </a:cubicBezTo>
                <a:cubicBezTo>
                  <a:pt x="3050" y="201"/>
                  <a:pt x="3531" y="128"/>
                  <a:pt x="4008" y="62"/>
                </a:cubicBezTo>
                <a:cubicBezTo>
                  <a:pt x="4456" y="0"/>
                  <a:pt x="4899" y="17"/>
                  <a:pt x="5331" y="102"/>
                </a:cubicBezTo>
                <a:cubicBezTo>
                  <a:pt x="5817" y="197"/>
                  <a:pt x="6296" y="229"/>
                  <a:pt x="6774" y="343"/>
                </a:cubicBezTo>
                <a:cubicBezTo>
                  <a:pt x="7184" y="440"/>
                  <a:pt x="7604" y="496"/>
                  <a:pt x="8017" y="583"/>
                </a:cubicBezTo>
                <a:cubicBezTo>
                  <a:pt x="8440" y="672"/>
                  <a:pt x="8875" y="670"/>
                  <a:pt x="9299" y="744"/>
                </a:cubicBezTo>
                <a:cubicBezTo>
                  <a:pt x="9715" y="817"/>
                  <a:pt x="10110" y="828"/>
                  <a:pt x="10542" y="864"/>
                </a:cubicBezTo>
                <a:cubicBezTo>
                  <a:pt x="11006" y="902"/>
                  <a:pt x="11411" y="1056"/>
                  <a:pt x="11865" y="1024"/>
                </a:cubicBezTo>
                <a:cubicBezTo>
                  <a:pt x="12319" y="992"/>
                  <a:pt x="12771" y="1083"/>
                  <a:pt x="13228" y="1064"/>
                </a:cubicBezTo>
                <a:cubicBezTo>
                  <a:pt x="13627" y="1048"/>
                  <a:pt x="14041" y="972"/>
                  <a:pt x="14431" y="1064"/>
                </a:cubicBezTo>
                <a:cubicBezTo>
                  <a:pt x="14895" y="1174"/>
                  <a:pt x="15303" y="1091"/>
                  <a:pt x="15754" y="1105"/>
                </a:cubicBezTo>
                <a:cubicBezTo>
                  <a:pt x="16199" y="1119"/>
                  <a:pt x="16631" y="1168"/>
                  <a:pt x="17076" y="1145"/>
                </a:cubicBezTo>
                <a:cubicBezTo>
                  <a:pt x="17489" y="1123"/>
                  <a:pt x="17904" y="1144"/>
                  <a:pt x="18319" y="1145"/>
                </a:cubicBezTo>
                <a:lnTo>
                  <a:pt x="18560" y="1185"/>
                </a:lnTo>
              </a:path>
            </a:pathLst>
          </a:custGeom>
          <a:ln w="36720">
            <a:solidFill>
              <a:srgbClr val="0000FF"/>
            </a:solidFill>
            <a:custDash>
              <a:ds d="100000" sp="100000"/>
            </a:custDash>
            <a:round/>
          </a:ln>
        </p:spPr>
      </p:sp>
      <p:sp>
        <p:nvSpPr>
          <p:cNvPr id="86" name="Rectangle 12"/>
          <p:cNvSpPr/>
          <p:nvPr/>
        </p:nvSpPr>
        <p:spPr>
          <a:xfrm>
            <a:off x="2500136" y="2531790"/>
            <a:ext cx="1508645" cy="52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3461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UNIX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Rectangle 13"/>
          <p:cNvSpPr/>
          <p:nvPr/>
        </p:nvSpPr>
        <p:spPr>
          <a:xfrm>
            <a:off x="6018480" y="1977840"/>
            <a:ext cx="1422616" cy="52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3461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UNIX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Rectangle 14"/>
          <p:cNvSpPr/>
          <p:nvPr/>
        </p:nvSpPr>
        <p:spPr>
          <a:xfrm>
            <a:off x="6811920" y="3592440"/>
            <a:ext cx="1795680" cy="52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3461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WINDOWS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Rectangle 15"/>
          <p:cNvSpPr/>
          <p:nvPr/>
        </p:nvSpPr>
        <p:spPr>
          <a:xfrm>
            <a:off x="5816520" y="6162840"/>
            <a:ext cx="1795680" cy="52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3461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WINDOWS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" name="Freeform 16"/>
          <p:cNvSpPr/>
          <p:nvPr/>
        </p:nvSpPr>
        <p:spPr>
          <a:xfrm>
            <a:off x="1428840" y="1977120"/>
            <a:ext cx="7216200" cy="4502880"/>
          </a:xfrm>
          <a:custGeom>
            <a:avLst/>
            <a:gdLst/>
            <a:ahLst/>
            <a:cxnLst/>
            <a:rect l="0" t="0" r="r" b="b"/>
            <a:pathLst>
              <a:path w="20045" h="12508">
                <a:moveTo>
                  <a:pt x="0" y="12507"/>
                </a:moveTo>
                <a:cubicBezTo>
                  <a:pt x="260" y="12089"/>
                  <a:pt x="387" y="11602"/>
                  <a:pt x="641" y="11184"/>
                </a:cubicBezTo>
                <a:cubicBezTo>
                  <a:pt x="911" y="10740"/>
                  <a:pt x="1182" y="10309"/>
                  <a:pt x="1523" y="9902"/>
                </a:cubicBezTo>
                <a:cubicBezTo>
                  <a:pt x="1922" y="9426"/>
                  <a:pt x="2377" y="9018"/>
                  <a:pt x="2766" y="8539"/>
                </a:cubicBezTo>
                <a:cubicBezTo>
                  <a:pt x="3123" y="8099"/>
                  <a:pt x="3572" y="7741"/>
                  <a:pt x="3969" y="7336"/>
                </a:cubicBezTo>
                <a:cubicBezTo>
                  <a:pt x="4383" y="6914"/>
                  <a:pt x="4811" y="6509"/>
                  <a:pt x="5291" y="6173"/>
                </a:cubicBezTo>
                <a:cubicBezTo>
                  <a:pt x="5687" y="5896"/>
                  <a:pt x="6077" y="5613"/>
                  <a:pt x="6494" y="5372"/>
                </a:cubicBezTo>
                <a:cubicBezTo>
                  <a:pt x="6907" y="5134"/>
                  <a:pt x="7278" y="4839"/>
                  <a:pt x="7697" y="4610"/>
                </a:cubicBezTo>
                <a:cubicBezTo>
                  <a:pt x="8233" y="4317"/>
                  <a:pt x="8726" y="3948"/>
                  <a:pt x="9260" y="3648"/>
                </a:cubicBezTo>
                <a:cubicBezTo>
                  <a:pt x="9699" y="3401"/>
                  <a:pt x="10184" y="3247"/>
                  <a:pt x="10663" y="3087"/>
                </a:cubicBezTo>
                <a:cubicBezTo>
                  <a:pt x="11067" y="2952"/>
                  <a:pt x="11459" y="2782"/>
                  <a:pt x="11866" y="2646"/>
                </a:cubicBezTo>
                <a:cubicBezTo>
                  <a:pt x="12306" y="2499"/>
                  <a:pt x="12749" y="2451"/>
                  <a:pt x="13189" y="2285"/>
                </a:cubicBezTo>
                <a:cubicBezTo>
                  <a:pt x="13597" y="2131"/>
                  <a:pt x="14023" y="2038"/>
                  <a:pt x="14432" y="1884"/>
                </a:cubicBezTo>
                <a:cubicBezTo>
                  <a:pt x="14860" y="1723"/>
                  <a:pt x="15297" y="1628"/>
                  <a:pt x="15714" y="1443"/>
                </a:cubicBezTo>
                <a:cubicBezTo>
                  <a:pt x="16135" y="1256"/>
                  <a:pt x="16602" y="1192"/>
                  <a:pt x="17037" y="1042"/>
                </a:cubicBezTo>
                <a:cubicBezTo>
                  <a:pt x="17438" y="904"/>
                  <a:pt x="17851" y="806"/>
                  <a:pt x="18240" y="641"/>
                </a:cubicBezTo>
                <a:cubicBezTo>
                  <a:pt x="18664" y="461"/>
                  <a:pt x="19121" y="394"/>
                  <a:pt x="19523" y="160"/>
                </a:cubicBezTo>
                <a:lnTo>
                  <a:pt x="19924" y="0"/>
                </a:lnTo>
                <a:lnTo>
                  <a:pt x="20044" y="0"/>
                </a:lnTo>
              </a:path>
            </a:pathLst>
          </a:custGeom>
          <a:ln w="54720">
            <a:solidFill>
              <a:srgbClr val="800000"/>
            </a:solidFill>
            <a:round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741240" y="555480"/>
            <a:ext cx="86076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UNIX:</a:t>
            </a:r>
            <a:r>
              <a:rPr lang="en-GB" sz="4400" b="1" i="1" strike="noStrike" spc="-1">
                <a:solidFill>
                  <a:srgbClr val="333333"/>
                </a:solidFill>
                <a:latin typeface="Arial"/>
              </a:rPr>
              <a:t> </a:t>
            </a:r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This overview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741240" y="1957680"/>
            <a:ext cx="8607600" cy="491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describes </a:t>
            </a:r>
            <a:r>
              <a:rPr lang="en-GB" sz="3200" b="0" strike="noStrike" spc="-1" dirty="0" smtClean="0">
                <a:solidFill>
                  <a:srgbClr val="000000"/>
                </a:solidFill>
                <a:latin typeface="Arial"/>
              </a:rPr>
              <a:t>typical 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scientific workplace set-up in natural sciences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tries to not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spend a lot of time on point-and-click GUIs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 smtClean="0">
                <a:solidFill>
                  <a:srgbClr val="000000"/>
                </a:solidFill>
                <a:latin typeface="Arial"/>
              </a:rPr>
              <a:t>discuss 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cutting-edge programs (with unclear support situation and user base)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ct val="100000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will be out of date tonight when it comes to specific </a:t>
            </a:r>
            <a:r>
              <a:rPr lang="en-GB" sz="3200" b="0" strike="noStrike" spc="-1" dirty="0" smtClean="0">
                <a:solidFill>
                  <a:srgbClr val="000000"/>
                </a:solidFill>
                <a:latin typeface="Arial"/>
              </a:rPr>
              <a:t>software</a:t>
            </a:r>
          </a:p>
          <a:p>
            <a:pPr marL="430200" indent="-324000">
              <a:lnSpc>
                <a:spcPct val="100000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 smtClean="0">
                <a:solidFill>
                  <a:srgbClr val="000000"/>
                </a:solidFill>
                <a:latin typeface="Arial"/>
              </a:rPr>
              <a:t>Might 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be a bit old </a:t>
            </a:r>
            <a:r>
              <a:rPr lang="en-GB" sz="3200" b="0" strike="noStrike" spc="-1" dirty="0" smtClean="0">
                <a:solidFill>
                  <a:srgbClr val="000000"/>
                </a:solidFill>
                <a:latin typeface="Arial"/>
              </a:rPr>
              <a:t>school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740880" y="2101680"/>
            <a:ext cx="8607960" cy="476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a UNIX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Hardware (RAM, disks, CPUs)</a:t>
            </a:r>
          </a:p>
          <a:p>
            <a:r>
              <a:rPr lang="en-US" dirty="0" smtClean="0"/>
              <a:t>Kernel (services, daemons)</a:t>
            </a:r>
          </a:p>
          <a:p>
            <a:r>
              <a:rPr lang="en-US" dirty="0" smtClean="0"/>
              <a:t>File system</a:t>
            </a:r>
          </a:p>
          <a:p>
            <a:pPr lvl="1"/>
            <a:r>
              <a:rPr lang="en-US" dirty="0" smtClean="0"/>
              <a:t>/home/user</a:t>
            </a:r>
          </a:p>
          <a:p>
            <a:pPr lvl="1"/>
            <a:r>
              <a:rPr lang="en-US" dirty="0" smtClean="0"/>
              <a:t>/</a:t>
            </a:r>
            <a:r>
              <a:rPr lang="en-US" dirty="0" err="1" smtClean="0"/>
              <a:t>usr</a:t>
            </a:r>
            <a:r>
              <a:rPr lang="en-US" dirty="0" smtClean="0"/>
              <a:t>, /opt/</a:t>
            </a:r>
          </a:p>
          <a:p>
            <a:pPr lvl="1"/>
            <a:r>
              <a:rPr lang="en-US" dirty="0" smtClean="0"/>
              <a:t>/media/</a:t>
            </a:r>
          </a:p>
          <a:p>
            <a:pPr lvl="1"/>
            <a:r>
              <a:rPr lang="en-US" dirty="0" smtClean="0"/>
              <a:t>/dev/null, /dev/</a:t>
            </a:r>
            <a:r>
              <a:rPr lang="en-US" dirty="0" err="1" smtClean="0"/>
              <a:t>stdin</a:t>
            </a:r>
            <a:r>
              <a:rPr lang="en-US" dirty="0" smtClean="0"/>
              <a:t>, /dev/</a:t>
            </a:r>
            <a:r>
              <a:rPr lang="en-US" dirty="0" err="1" smtClean="0"/>
              <a:t>stderr</a:t>
            </a:r>
            <a:endParaRPr lang="en-US" dirty="0" smtClean="0"/>
          </a:p>
          <a:p>
            <a:r>
              <a:rPr lang="en-US" dirty="0" smtClean="0"/>
              <a:t>Shell / terminal (</a:t>
            </a:r>
            <a:r>
              <a:rPr lang="en-US" dirty="0" err="1" smtClean="0"/>
              <a:t>ksh</a:t>
            </a:r>
            <a:r>
              <a:rPr lang="en-US" dirty="0" smtClean="0"/>
              <a:t>, bash, </a:t>
            </a:r>
            <a:r>
              <a:rPr lang="en-US" dirty="0" err="1" smtClean="0"/>
              <a:t>csh</a:t>
            </a:r>
            <a:r>
              <a:rPr lang="en-US" dirty="0" smtClean="0"/>
              <a:t>, </a:t>
            </a:r>
            <a:r>
              <a:rPr lang="en-US" dirty="0" err="1" smtClean="0"/>
              <a:t>tcsh</a:t>
            </a:r>
            <a:r>
              <a:rPr lang="en-US" dirty="0" smtClean="0"/>
              <a:t>, </a:t>
            </a:r>
            <a:r>
              <a:rPr lang="en-US" dirty="0" err="1" smtClean="0"/>
              <a:t>zsh</a:t>
            </a:r>
            <a:r>
              <a:rPr lang="en-US" dirty="0" smtClean="0"/>
              <a:t>)</a:t>
            </a:r>
          </a:p>
          <a:p>
            <a:r>
              <a:rPr lang="en-US" dirty="0" smtClean="0"/>
              <a:t>X server</a:t>
            </a:r>
          </a:p>
          <a:p>
            <a:pPr lvl="1"/>
            <a:r>
              <a:rPr lang="en-US" dirty="0" smtClean="0"/>
              <a:t>File manager, editors</a:t>
            </a:r>
          </a:p>
          <a:p>
            <a:pPr lvl="1"/>
            <a:r>
              <a:rPr lang="en-US" dirty="0" smtClean="0"/>
              <a:t>Window system</a:t>
            </a:r>
          </a:p>
          <a:p>
            <a:pPr lvl="1"/>
            <a:r>
              <a:rPr lang="en-US" dirty="0" smtClean="0"/>
              <a:t>Other software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327240" y="162000"/>
            <a:ext cx="9581760" cy="168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ts val="5437"/>
              </a:lnSpc>
            </a:pPr>
            <a:r>
              <a:rPr lang="en-GB" sz="4400" b="1" i="1" strike="noStrike" spc="-1" dirty="0">
                <a:solidFill>
                  <a:srgbClr val="E6E6FF"/>
                </a:solidFill>
                <a:latin typeface="Arial"/>
              </a:rPr>
              <a:t>File system: </a:t>
            </a:r>
            <a:r>
              <a:rPr lang="en-GB" sz="4400" b="1" strike="noStrike" spc="-1" dirty="0">
                <a:solidFill>
                  <a:srgbClr val="333333"/>
                </a:solidFill>
                <a:latin typeface="Arial"/>
              </a:rPr>
              <a:t>Graphical </a:t>
            </a:r>
            <a:r>
              <a:rPr dirty="0"/>
              <a:t/>
            </a:r>
            <a:br>
              <a:rPr dirty="0"/>
            </a:br>
            <a:r>
              <a:rPr lang="en-GB" sz="4400" b="1" spc="-1" dirty="0">
                <a:solidFill>
                  <a:srgbClr val="333333"/>
                </a:solidFill>
                <a:latin typeface="Arial"/>
              </a:rPr>
              <a:t>w</a:t>
            </a:r>
            <a:r>
              <a:rPr lang="en-GB" sz="4400" b="1" strike="noStrike" spc="-1" dirty="0" smtClean="0">
                <a:solidFill>
                  <a:srgbClr val="333333"/>
                </a:solidFill>
                <a:latin typeface="Arial"/>
              </a:rPr>
              <a:t>indow </a:t>
            </a:r>
            <a:r>
              <a:rPr lang="en-GB" sz="4400" b="1" strike="noStrike" spc="-1" dirty="0">
                <a:solidFill>
                  <a:srgbClr val="333333"/>
                </a:solidFill>
                <a:latin typeface="Arial"/>
              </a:rPr>
              <a:t>managers and tools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327240" y="1686843"/>
            <a:ext cx="9383760" cy="112522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GNOME, </a:t>
            </a:r>
            <a:r>
              <a:rPr lang="en-GB" sz="2400" b="0" strike="noStrike" spc="-1" dirty="0" smtClean="0">
                <a:solidFill>
                  <a:srgbClr val="000000"/>
                </a:solidFill>
                <a:latin typeface="Arial"/>
              </a:rPr>
              <a:t>KDE, XFCE, …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Provide support and interface with other apps (search, web, access files on other servers, etc.)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12" y="3256177"/>
            <a:ext cx="9169210" cy="4198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to run UNIX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740880" y="1817640"/>
            <a:ext cx="8607960" cy="536050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Run Windows with Ubuntu subsystem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Run OS-X – comes with BSD based </a:t>
            </a:r>
            <a:r>
              <a:rPr lang="en-US" dirty="0" smtClean="0"/>
              <a:t>UNIX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Log into a LINUX </a:t>
            </a:r>
            <a:r>
              <a:rPr lang="en-US" dirty="0" smtClean="0"/>
              <a:t>machine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Run </a:t>
            </a:r>
            <a:r>
              <a:rPr lang="en-US" dirty="0" err="1" smtClean="0"/>
              <a:t>VirtualBox</a:t>
            </a:r>
            <a:r>
              <a:rPr lang="en-US" dirty="0" smtClean="0"/>
              <a:t>/VMware Linux subsystem (on Mac, Windows…)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Install LINUX on your computer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Run Docker subsystem (on Mac, Windows)</a:t>
            </a:r>
          </a:p>
        </p:txBody>
      </p:sp>
    </p:spTree>
    <p:extLst>
      <p:ext uri="{BB962C8B-B14F-4D97-AF65-F5344CB8AC3E}">
        <p14:creationId xmlns:p14="http://schemas.microsoft.com/office/powerpoint/2010/main" val="296732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740880" y="159480"/>
            <a:ext cx="860796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E6E6FF"/>
                </a:solidFill>
                <a:latin typeface="Arial"/>
              </a:rPr>
              <a:t>Virtualization</a:t>
            </a: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: run any OS </a:t>
            </a:r>
            <a:r>
              <a:rPr dirty="0"/>
              <a:t/>
            </a:r>
            <a:br>
              <a:rPr dirty="0"/>
            </a:b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on </a:t>
            </a:r>
            <a:r>
              <a:rPr lang="en-US" sz="4400" b="1" strike="noStrike" spc="-1" dirty="0" smtClean="0">
                <a:solidFill>
                  <a:srgbClr val="333333"/>
                </a:solidFill>
                <a:latin typeface="Arial"/>
              </a:rPr>
              <a:t>whatever - </a:t>
            </a:r>
            <a:r>
              <a:rPr lang="en-US" sz="4400" b="1" strike="noStrike" spc="-1" dirty="0" err="1" smtClean="0">
                <a:solidFill>
                  <a:srgbClr val="333333"/>
                </a:solidFill>
                <a:latin typeface="Arial"/>
              </a:rPr>
              <a:t>VirtualBox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94" name="Picture 93"/>
          <p:cNvPicPr/>
          <p:nvPr/>
        </p:nvPicPr>
        <p:blipFill>
          <a:blip r:embed="rId2"/>
          <a:stretch/>
        </p:blipFill>
        <p:spPr>
          <a:xfrm>
            <a:off x="1388160" y="1436400"/>
            <a:ext cx="7927920" cy="594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What </a:t>
            </a:r>
            <a:r>
              <a:t/>
            </a:r>
            <a:br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I do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94" y="980"/>
            <a:ext cx="3872306" cy="7550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683" y="981"/>
            <a:ext cx="3883942" cy="7586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740880" y="159480"/>
            <a:ext cx="860796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E6E6FF"/>
                </a:solidFill>
                <a:latin typeface="Arial"/>
              </a:rPr>
              <a:t>Virtualization</a:t>
            </a: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: run </a:t>
            </a:r>
            <a:r>
              <a:rPr lang="en-US" sz="4400" b="1" strike="noStrike" spc="-1" dirty="0" smtClean="0">
                <a:solidFill>
                  <a:srgbClr val="333333"/>
                </a:solidFill>
                <a:latin typeface="Arial"/>
              </a:rPr>
              <a:t>Ubuntu in Windows – </a:t>
            </a:r>
            <a:r>
              <a:rPr lang="en-US" sz="4400" b="1" strike="noStrike" spc="-1" dirty="0" err="1" smtClean="0">
                <a:solidFill>
                  <a:srgbClr val="333333"/>
                </a:solidFill>
                <a:latin typeface="Arial"/>
              </a:rPr>
              <a:t>XServer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48" y="1861930"/>
            <a:ext cx="8544311" cy="544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740880" y="195480"/>
            <a:ext cx="860796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E6E6FF"/>
                </a:solidFill>
                <a:latin typeface="Arial"/>
              </a:rPr>
              <a:t>Remote desktop</a:t>
            </a: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: </a:t>
            </a:r>
            <a:r>
              <a:rPr lang="en-US" sz="4400" b="1" strike="noStrike" spc="-1" dirty="0" smtClean="0">
                <a:solidFill>
                  <a:schemeClr val="accent1"/>
                </a:solidFill>
                <a:latin typeface="Arial"/>
              </a:rPr>
              <a:t>x2go</a:t>
            </a:r>
            <a:r>
              <a:rPr lang="en-US" sz="4400" b="1" strike="noStrike" spc="-1" dirty="0" smtClean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export your workplace everywhere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1" y="2001077"/>
            <a:ext cx="9812478" cy="4568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740880" y="195480"/>
            <a:ext cx="860796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E6E6FF"/>
                </a:solidFill>
                <a:latin typeface="Arial"/>
              </a:rPr>
              <a:t>Remote desktop</a:t>
            </a: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: </a:t>
            </a:r>
            <a:r>
              <a:rPr lang="en-US" sz="4400" b="1" strike="noStrike" spc="-1" dirty="0" smtClean="0">
                <a:solidFill>
                  <a:schemeClr val="accent1"/>
                </a:solidFill>
                <a:latin typeface="Arial"/>
              </a:rPr>
              <a:t>x2go</a:t>
            </a:r>
            <a:r>
              <a:rPr lang="en-US" sz="4400" b="1" strike="noStrike" spc="-1" dirty="0" smtClean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export your workplace everywhere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1" y="2001077"/>
            <a:ext cx="6017595" cy="2801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4168" y="2496710"/>
            <a:ext cx="30851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x2go for UTIG (04/2021):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XFCE or MATE, not GNOME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Latest version for Windows not working, instead use https</a:t>
            </a:r>
            <a:r>
              <a:rPr lang="en-US" dirty="0"/>
              <a:t>://code.x2go.org/releases/binary-win32/x2goclient/releases/4.1.2.0-2018.06.22/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7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740880" y="195480"/>
            <a:ext cx="860796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E6E6FF"/>
                </a:solidFill>
                <a:latin typeface="Arial"/>
              </a:rPr>
              <a:t>Remote desktop</a:t>
            </a: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: </a:t>
            </a:r>
            <a:r>
              <a:rPr lang="en-US" sz="4400" b="1" strike="noStrike" spc="-1" dirty="0">
                <a:solidFill>
                  <a:srgbClr val="333333"/>
                </a:solidFill>
                <a:latin typeface="Arial"/>
                <a:hlinkClick r:id="rId2"/>
              </a:rPr>
              <a:t>NX</a:t>
            </a: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 export your workplace everywhere</a:t>
            </a:r>
          </a:p>
        </p:txBody>
      </p:sp>
      <p:pic>
        <p:nvPicPr>
          <p:cNvPr id="92" name="Picture 91"/>
          <p:cNvPicPr/>
          <p:nvPr/>
        </p:nvPicPr>
        <p:blipFill>
          <a:blip r:embed="rId3"/>
          <a:stretch/>
        </p:blipFill>
        <p:spPr>
          <a:xfrm>
            <a:off x="1274760" y="1553400"/>
            <a:ext cx="7781400" cy="5836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130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2800" b="1" spc="-1" dirty="0" smtClean="0">
                <a:solidFill>
                  <a:srgbClr val="333333"/>
                </a:solidFill>
                <a:latin typeface="Arial"/>
              </a:rPr>
              <a:t>A full LINUX distributions</a:t>
            </a:r>
            <a:r>
              <a:rPr lang="en-US" sz="2800" b="1" strike="noStrike" spc="-1" dirty="0" smtClean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333333"/>
                </a:solidFill>
                <a:latin typeface="Arial"/>
              </a:rPr>
              <a:t>comes with a range of fairly useful GUI </a:t>
            </a:r>
            <a:r>
              <a:rPr lang="en-US" sz="2800" b="1" strike="noStrike" spc="-1" dirty="0" smtClean="0">
                <a:solidFill>
                  <a:srgbClr val="333333"/>
                </a:solidFill>
                <a:latin typeface="Arial"/>
              </a:rPr>
              <a:t>based, open source </a:t>
            </a:r>
            <a:r>
              <a:rPr lang="en-US" sz="2800" b="1" strike="noStrike" spc="-1" dirty="0">
                <a:solidFill>
                  <a:srgbClr val="333333"/>
                </a:solidFill>
                <a:latin typeface="Arial"/>
              </a:rPr>
              <a:t>software</a:t>
            </a:r>
          </a:p>
        </p:txBody>
      </p:sp>
      <p:sp>
        <p:nvSpPr>
          <p:cNvPr id="106" name="TextShape 2"/>
          <p:cNvSpPr txBox="1"/>
          <p:nvPr/>
        </p:nvSpPr>
        <p:spPr>
          <a:xfrm>
            <a:off x="740880" y="2101680"/>
            <a:ext cx="8607960" cy="476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OpenOffice – for editing text (like Word), making presentations (like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Powerpoint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), and running spreadsheets (like Excel)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GIMP – interactive image manipulation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The only real problem is </a:t>
            </a:r>
            <a:r>
              <a:rPr lang="en-US" sz="2800" b="0" strike="noStrike" spc="-1" dirty="0" smtClean="0">
                <a:solidFill>
                  <a:srgbClr val="000000"/>
                </a:solidFill>
                <a:latin typeface="Arial"/>
              </a:rPr>
              <a:t>Illustrator</a:t>
            </a:r>
          </a:p>
          <a:p>
            <a:pPr marL="889200" lvl="1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spc="-1" dirty="0" smtClean="0">
                <a:solidFill>
                  <a:srgbClr val="000000"/>
                </a:solidFill>
                <a:latin typeface="Arial"/>
              </a:rPr>
              <a:t>Affinity!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My suggestions for a single platform: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 smtClean="0">
                <a:solidFill>
                  <a:srgbClr val="000000"/>
                </a:solidFill>
                <a:latin typeface="Arial"/>
              </a:rPr>
              <a:t>OS-X: 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</a:rPr>
              <a:t>you have Linux already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 smtClean="0">
                <a:solidFill>
                  <a:srgbClr val="000000"/>
                </a:solidFill>
                <a:latin typeface="Arial"/>
              </a:rPr>
              <a:t>Windows:</a:t>
            </a:r>
          </a:p>
          <a:p>
            <a:pPr marL="1321200" lvl="2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 smtClean="0">
                <a:solidFill>
                  <a:srgbClr val="000000"/>
                </a:solidFill>
                <a:latin typeface="Arial"/>
              </a:rPr>
              <a:t>run Ubuntu subsystem</a:t>
            </a:r>
          </a:p>
          <a:p>
            <a:pPr marL="1321200" lvl="2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 smtClean="0">
                <a:solidFill>
                  <a:srgbClr val="000000"/>
                </a:solidFill>
                <a:latin typeface="Arial"/>
              </a:rPr>
              <a:t>run 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Linux in a virtual machine</a:t>
            </a:r>
          </a:p>
          <a:p>
            <a:pPr marL="864000" lvl="1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Undecided: Use a Mac (if you can afford it)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369720" y="279720"/>
            <a:ext cx="941148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File system: </a:t>
            </a:r>
            <a:r>
              <a:t/>
            </a:r>
            <a:br/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But where is UNIX? The shell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741240" y="2101680"/>
            <a:ext cx="8607600" cy="47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open a </a:t>
            </a:r>
            <a:r>
              <a:rPr lang="en-GB" sz="3200" b="0" i="1" strike="noStrike" spc="-1">
                <a:solidFill>
                  <a:srgbClr val="000000"/>
                </a:solidFill>
                <a:latin typeface="Arial"/>
              </a:rPr>
              <a:t>shell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 (terminal) to get a </a:t>
            </a:r>
            <a:r>
              <a:rPr lang="en-GB" sz="3200" b="0" i="1" strike="noStrike" spc="-1">
                <a:solidFill>
                  <a:srgbClr val="000000"/>
                </a:solidFill>
                <a:latin typeface="Arial"/>
              </a:rPr>
              <a:t>command line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type 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commands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, such as 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ls</a:t>
            </a:r>
            <a:r>
              <a:rPr lang="en-GB" sz="3200" b="0" i="1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to list the contents of a directory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9" name="Picture 108"/>
          <p:cNvPicPr/>
          <p:nvPr/>
        </p:nvPicPr>
        <p:blipFill>
          <a:blip r:embed="rId2"/>
          <a:stretch/>
        </p:blipFill>
        <p:spPr>
          <a:xfrm>
            <a:off x="5435640" y="3514320"/>
            <a:ext cx="4335480" cy="3390840"/>
          </a:xfrm>
          <a:prstGeom prst="rect">
            <a:avLst/>
          </a:prstGeom>
          <a:ln w="0">
            <a:noFill/>
          </a:ln>
        </p:spPr>
      </p:pic>
      <p:sp>
        <p:nvSpPr>
          <p:cNvPr id="110" name="TextShape 3"/>
          <p:cNvSpPr txBox="1"/>
          <p:nvPr/>
        </p:nvSpPr>
        <p:spPr>
          <a:xfrm>
            <a:off x="505080" y="4271760"/>
            <a:ext cx="4655160" cy="259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0" i="1" strike="noStrike" spc="-1">
                <a:solidFill>
                  <a:srgbClr val="000000"/>
                </a:solidFill>
                <a:latin typeface="Arial"/>
              </a:rPr>
              <a:t>Even if you regularly use 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0" i="1" strike="noStrike" spc="-1">
                <a:solidFill>
                  <a:srgbClr val="000000"/>
                </a:solidFill>
                <a:latin typeface="Arial"/>
              </a:rPr>
              <a:t>Mac OS-X or GNOME, some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0" i="1" strike="noStrike" spc="-1">
                <a:solidFill>
                  <a:srgbClr val="000000"/>
                </a:solidFill>
                <a:latin typeface="Arial"/>
              </a:rPr>
              <a:t>knowledge of the background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0" i="1" strike="noStrike" spc="-1">
                <a:solidFill>
                  <a:srgbClr val="000000"/>
                </a:solidFill>
                <a:latin typeface="Arial"/>
              </a:rPr>
              <a:t>can save the day!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1483535" y="1382648"/>
            <a:ext cx="7336940" cy="94698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301" b="1" spc="-1" dirty="0">
                <a:solidFill>
                  <a:srgbClr val="333333"/>
                </a:solidFill>
                <a:latin typeface="Arial"/>
              </a:rPr>
              <a:t>Experimentation </a:t>
            </a:r>
            <a:r>
              <a:rPr lang="en-US" sz="3301" b="1" spc="-1" dirty="0">
                <a:solidFill>
                  <a:srgbClr val="333333"/>
                </a:solidFill>
                <a:latin typeface="Arial"/>
              </a:rPr>
              <a:t>time 1/3 </a:t>
            </a:r>
            <a:r>
              <a:rPr sz="1350" dirty="0"/>
              <a:t/>
            </a:r>
            <a:br>
              <a:rPr sz="1350" dirty="0"/>
            </a:br>
            <a:r>
              <a:rPr lang="en-US" sz="2700" b="1" spc="-1" dirty="0">
                <a:solidFill>
                  <a:srgbClr val="333333"/>
                </a:solidFill>
                <a:latin typeface="Arial"/>
              </a:rPr>
              <a:t>(q, CTRL-C to stop, CTRL-Z to pause)</a:t>
            </a:r>
          </a:p>
        </p:txBody>
      </p:sp>
      <p:sp>
        <p:nvSpPr>
          <p:cNvPr id="118" name="TextShape 2"/>
          <p:cNvSpPr txBox="1"/>
          <p:nvPr/>
        </p:nvSpPr>
        <p:spPr>
          <a:xfrm>
            <a:off x="1815399" y="2521087"/>
            <a:ext cx="3150691" cy="357247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echo hello world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</a:t>
            </a:r>
            <a:r>
              <a:rPr lang="en-US" sz="1650" spc="-1" dirty="0" err="1">
                <a:solidFill>
                  <a:srgbClr val="000000"/>
                </a:solidFill>
                <a:latin typeface="Arial"/>
              </a:rPr>
              <a:t>passwd</a:t>
            </a:r>
            <a:endParaRPr lang="en-US" sz="1650" spc="-1" dirty="0">
              <a:solidFill>
                <a:srgbClr val="000000"/>
              </a:solidFill>
              <a:latin typeface="Arial"/>
            </a:endParaRP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date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hostname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arch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</a:t>
            </a:r>
            <a:r>
              <a:rPr lang="en-US" sz="1650" spc="-1" dirty="0" err="1">
                <a:solidFill>
                  <a:srgbClr val="000000"/>
                </a:solidFill>
                <a:latin typeface="Arial"/>
              </a:rPr>
              <a:t>uname</a:t>
            </a:r>
            <a:r>
              <a:rPr lang="en-US" sz="1650" spc="-1" dirty="0">
                <a:solidFill>
                  <a:srgbClr val="000000"/>
                </a:solidFill>
                <a:latin typeface="Arial"/>
              </a:rPr>
              <a:t> -a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uptime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</a:t>
            </a:r>
            <a:r>
              <a:rPr lang="en-US" sz="1650" spc="-1" dirty="0" err="1">
                <a:solidFill>
                  <a:srgbClr val="000000"/>
                </a:solidFill>
                <a:latin typeface="Arial"/>
              </a:rPr>
              <a:t>whoami</a:t>
            </a:r>
            <a:endParaRPr lang="en-US" sz="1650" spc="-1" dirty="0">
              <a:solidFill>
                <a:srgbClr val="000000"/>
              </a:solidFill>
              <a:latin typeface="Arial"/>
            </a:endParaRP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who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id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last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w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time sleep 5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history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endParaRPr lang="en-US" sz="165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Shape 3"/>
          <p:cNvSpPr txBox="1"/>
          <p:nvPr/>
        </p:nvSpPr>
        <p:spPr>
          <a:xfrm>
            <a:off x="5123787" y="2521087"/>
            <a:ext cx="3568425" cy="357247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last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w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top 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echo $SHELL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echo {</a:t>
            </a:r>
            <a:r>
              <a:rPr lang="en-US" sz="1650" spc="-1" dirty="0" err="1">
                <a:solidFill>
                  <a:srgbClr val="000000"/>
                </a:solidFill>
                <a:latin typeface="Arial"/>
              </a:rPr>
              <a:t>con,pre</a:t>
            </a:r>
            <a:r>
              <a:rPr lang="en-US" sz="1650" spc="-1" dirty="0">
                <a:solidFill>
                  <a:srgbClr val="000000"/>
                </a:solidFill>
                <a:latin typeface="Arial"/>
              </a:rPr>
              <a:t>}{</a:t>
            </a:r>
            <a:r>
              <a:rPr lang="en-US" sz="1650" spc="-1" dirty="0" err="1">
                <a:solidFill>
                  <a:srgbClr val="000000"/>
                </a:solidFill>
                <a:latin typeface="Arial"/>
              </a:rPr>
              <a:t>sent,fer</a:t>
            </a:r>
            <a:r>
              <a:rPr lang="en-US" sz="1650" spc="-1" dirty="0">
                <a:solidFill>
                  <a:srgbClr val="000000"/>
                </a:solidFill>
                <a:latin typeface="Arial"/>
              </a:rPr>
              <a:t>}{</a:t>
            </a:r>
            <a:r>
              <a:rPr lang="en-US" sz="1650" spc="-1" dirty="0" err="1">
                <a:solidFill>
                  <a:srgbClr val="000000"/>
                </a:solidFill>
                <a:latin typeface="Arial"/>
              </a:rPr>
              <a:t>s,ed</a:t>
            </a:r>
            <a:r>
              <a:rPr lang="en-US" sz="1650" spc="-1" dirty="0">
                <a:solidFill>
                  <a:srgbClr val="000000"/>
                </a:solidFill>
                <a:latin typeface="Arial"/>
              </a:rPr>
              <a:t>}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ls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man ls 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clear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</a:t>
            </a:r>
            <a:r>
              <a:rPr lang="en-US" sz="1650" spc="-1" dirty="0" err="1">
                <a:solidFill>
                  <a:srgbClr val="000000"/>
                </a:solidFill>
                <a:latin typeface="Arial"/>
              </a:rPr>
              <a:t>cal</a:t>
            </a:r>
            <a:r>
              <a:rPr lang="en-US" sz="1650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650" spc="-1" dirty="0" err="1">
                <a:solidFill>
                  <a:srgbClr val="000000"/>
                </a:solidFill>
                <a:latin typeface="Arial"/>
              </a:rPr>
              <a:t>cal</a:t>
            </a:r>
            <a:r>
              <a:rPr lang="en-US" sz="1650" spc="-1" dirty="0">
                <a:solidFill>
                  <a:srgbClr val="000000"/>
                </a:solidFill>
                <a:latin typeface="Arial"/>
              </a:rPr>
              <a:t> 2022</a:t>
            </a:r>
            <a:endParaRPr lang="en-US" sz="1650" spc="-1" dirty="0">
              <a:solidFill>
                <a:srgbClr val="000000"/>
              </a:solidFill>
              <a:latin typeface="Arial"/>
            </a:endParaRP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</a:t>
            </a:r>
            <a:r>
              <a:rPr lang="en-US" sz="1650" spc="-1" dirty="0" err="1">
                <a:solidFill>
                  <a:srgbClr val="000000"/>
                </a:solidFill>
                <a:latin typeface="Arial"/>
              </a:rPr>
              <a:t>df</a:t>
            </a:r>
            <a:r>
              <a:rPr lang="en-US" sz="1650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650" spc="-1" dirty="0" err="1">
                <a:solidFill>
                  <a:srgbClr val="000000"/>
                </a:solidFill>
                <a:latin typeface="Arial"/>
              </a:rPr>
              <a:t>df</a:t>
            </a:r>
            <a:r>
              <a:rPr lang="en-US" sz="1650" spc="-1" dirty="0">
                <a:solidFill>
                  <a:srgbClr val="000000"/>
                </a:solidFill>
                <a:latin typeface="Arial"/>
              </a:rPr>
              <a:t> -h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1650" spc="-1" dirty="0">
                <a:solidFill>
                  <a:srgbClr val="000000"/>
                </a:solidFill>
                <a:latin typeface="Arial"/>
              </a:rPr>
              <a:t>    du -</a:t>
            </a:r>
            <a:r>
              <a:rPr lang="en-US" sz="1650" spc="-1" dirty="0" err="1">
                <a:solidFill>
                  <a:srgbClr val="000000"/>
                </a:solidFill>
                <a:latin typeface="Arial"/>
              </a:rPr>
              <a:t>sh</a:t>
            </a:r>
            <a:r>
              <a:rPr lang="en-US" sz="1650" spc="-1" dirty="0">
                <a:solidFill>
                  <a:srgbClr val="000000"/>
                </a:solidFill>
                <a:latin typeface="Arial"/>
              </a:rPr>
              <a:t> .</a:t>
            </a:r>
          </a:p>
          <a:p>
            <a:pPr marL="324031" indent="-243024">
              <a:buClr>
                <a:srgbClr val="0E594D"/>
              </a:buClr>
              <a:buSzPct val="45000"/>
              <a:buFont typeface="Wingdings" charset="2"/>
              <a:buChar char=""/>
            </a:pPr>
            <a:endParaRPr lang="en-US" sz="165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871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1483535" y="1382648"/>
            <a:ext cx="7336940" cy="94698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301" b="1" spc="-1" dirty="0">
                <a:solidFill>
                  <a:srgbClr val="333333"/>
                </a:solidFill>
                <a:latin typeface="Arial"/>
              </a:rPr>
              <a:t>Experimentation time </a:t>
            </a:r>
            <a:r>
              <a:rPr lang="en-US" sz="3301" b="1" spc="-1" dirty="0">
                <a:solidFill>
                  <a:srgbClr val="333333"/>
                </a:solidFill>
                <a:latin typeface="Arial"/>
              </a:rPr>
              <a:t>2/3</a:t>
            </a:r>
            <a:r>
              <a:rPr sz="1350" dirty="0"/>
              <a:t/>
            </a:r>
            <a:br>
              <a:rPr sz="1350" dirty="0"/>
            </a:br>
            <a:r>
              <a:rPr lang="en-US" sz="2700" b="1" spc="-1" dirty="0">
                <a:solidFill>
                  <a:srgbClr val="333333"/>
                </a:solidFill>
                <a:latin typeface="Arial"/>
              </a:rPr>
              <a:t>(q, CTRL-C to stop, CTRL-Z to pause)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93043" y="2775004"/>
            <a:ext cx="4284266" cy="403395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kdir</a:t>
            </a:r>
            <a:r>
              <a:rPr lang="en-US" dirty="0" smtClean="0"/>
              <a:t> </a:t>
            </a:r>
            <a:r>
              <a:rPr lang="en-US" dirty="0" err="1" smtClean="0"/>
              <a:t>tmp</a:t>
            </a:r>
            <a:endParaRPr lang="en-US" dirty="0" smtClean="0"/>
          </a:p>
          <a:p>
            <a:r>
              <a:rPr lang="en-US" dirty="0" smtClean="0"/>
              <a:t>cd </a:t>
            </a:r>
            <a:r>
              <a:rPr lang="en-US" dirty="0" err="1" smtClean="0"/>
              <a:t>tmp</a:t>
            </a:r>
            <a:endParaRPr lang="en-US" dirty="0" smtClean="0"/>
          </a:p>
          <a:p>
            <a:r>
              <a:rPr lang="en-US" dirty="0" smtClean="0"/>
              <a:t>touch tmp.txt</a:t>
            </a:r>
          </a:p>
          <a:p>
            <a:r>
              <a:rPr lang="en-US" dirty="0" smtClean="0"/>
              <a:t>ls </a:t>
            </a:r>
          </a:p>
          <a:p>
            <a:r>
              <a:rPr lang="en-US" dirty="0" smtClean="0"/>
              <a:t>ls –la</a:t>
            </a:r>
          </a:p>
          <a:p>
            <a:r>
              <a:rPr lang="en-US" dirty="0" smtClean="0"/>
              <a:t>cd ..</a:t>
            </a:r>
          </a:p>
          <a:p>
            <a:r>
              <a:rPr lang="en-US" dirty="0" smtClean="0"/>
              <a:t>ls</a:t>
            </a:r>
          </a:p>
          <a:p>
            <a:r>
              <a:rPr lang="en-US" dirty="0" err="1"/>
              <a:t>r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tmp</a:t>
            </a:r>
            <a:r>
              <a:rPr lang="en-US" dirty="0" smtClean="0"/>
              <a:t>/</a:t>
            </a:r>
          </a:p>
          <a:p>
            <a:r>
              <a:rPr lang="en-US" dirty="0" err="1"/>
              <a:t>rm</a:t>
            </a:r>
            <a:r>
              <a:rPr lang="en-US" dirty="0"/>
              <a:t> –r </a:t>
            </a:r>
            <a:r>
              <a:rPr lang="en-US" dirty="0" err="1"/>
              <a:t>tmp</a:t>
            </a:r>
            <a:r>
              <a:rPr lang="en-US" dirty="0"/>
              <a:t> (careful – all will be gone)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741240" y="280080"/>
            <a:ext cx="86076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File system:</a:t>
            </a:r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 Hardcore: </a:t>
            </a:r>
            <a:r>
              <a:t/>
            </a:r>
            <a:br/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The actual file system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741240" y="1813680"/>
            <a:ext cx="9014760" cy="5647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user </a:t>
            </a:r>
            <a:r>
              <a:rPr lang="en-GB" sz="3200" b="0" i="1" strike="noStrike" spc="-1" dirty="0">
                <a:solidFill>
                  <a:srgbClr val="000000"/>
                </a:solidFill>
                <a:latin typeface="Arial"/>
              </a:rPr>
              <a:t>versus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 super-user (administrator) </a:t>
            </a:r>
            <a:r>
              <a:rPr lang="en-GB" sz="3200" b="0" strike="noStrike" spc="-1" dirty="0" smtClean="0">
                <a:solidFill>
                  <a:srgbClr val="000000"/>
                </a:solidFill>
                <a:latin typeface="Arial"/>
              </a:rPr>
              <a:t>setup</a:t>
            </a: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spc="-1" dirty="0" err="1" smtClean="0">
                <a:solidFill>
                  <a:srgbClr val="000000"/>
                </a:solidFill>
                <a:latin typeface="Arial"/>
              </a:rPr>
              <a:t>sudo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tree structure of files within directories: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/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Arial"/>
              </a:rPr>
              <a:t>usr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/local has software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/dev has devices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/home/$USER has all the user's files, which might be subdivided into folders like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GB" sz="28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/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Arial"/>
              </a:rPr>
              <a:t>mnt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/data/ </a:t>
            </a:r>
            <a:r>
              <a:rPr lang="en-GB" sz="2800" b="0" strike="noStrike" spc="-1" dirty="0" smtClean="0">
                <a:solidFill>
                  <a:srgbClr val="000000"/>
                </a:solidFill>
                <a:latin typeface="Arial"/>
              </a:rPr>
              <a:t>or /media might 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hold shared data/storage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Picture 112"/>
          <p:cNvPicPr/>
          <p:nvPr/>
        </p:nvPicPr>
        <p:blipFill>
          <a:blip r:embed="rId2"/>
          <a:stretch/>
        </p:blipFill>
        <p:spPr>
          <a:xfrm>
            <a:off x="1885116" y="5076141"/>
            <a:ext cx="6424560" cy="1524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79" y="1784071"/>
            <a:ext cx="8888065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/>
          <p:nvPr/>
        </p:nvPicPr>
        <p:blipFill>
          <a:blip r:embed="rId2"/>
          <a:stretch/>
        </p:blipFill>
        <p:spPr>
          <a:xfrm>
            <a:off x="54000" y="496080"/>
            <a:ext cx="10018800" cy="6621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741240" y="351720"/>
            <a:ext cx="86076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File system: </a:t>
            </a:r>
            <a:r>
              <a:t/>
            </a:r>
            <a:br/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ls: list contents of directories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498600" y="2239920"/>
            <a:ext cx="9315360" cy="513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1225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becker@jackie:~ &gt; ls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calendar  data     dokumente  idl_gmt  mail    plates  public_html  RCS             subduct   TEX  unison.log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CITCOM    Desktop  evolution  ioffice  mylibs  progs   quakes       Screenshot.png  teaching  tmp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becker@jackie:~ &gt; ls -F -l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total 6500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-rw-r--r--   1 becker users    1638 Jun 17 07:39 calendar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drwxrwxr-x   4 becker users    4096 Jun 17 07:39 CITCOM/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drwxr-xr-x  35 becker users    4096 Jul 12 15:22 data/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drwx------   2 becker users    4096 Jul 26 17:20 Desktop/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drwxr-xr-x  25 becker users    4096 Jul 12 07:48 dokumente/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drwx------   7 becker users    4096 Jun 17 11:53 evolution/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drwxr-xr-x   3 becker users   20480 Jul 27 15:00 idl_gmt/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drwxr-xr-x   3 becker users    4096 Jun 17 07:39 ioffice/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drwx------   2 becker users    4096 Jul  7 12:21 mail/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drwxr-xr-x  15 becker users    4096 Jun 17 07:46 mylibs/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drwxr-xr-x  12 becker users    4096 Jun 17 07:46 plates/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drwxr-xr-x  12 becker users    4096 Jun 17 07:46 progs/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drwxr-xr-x  27 becker users   12288 Jul 18 19:20 public_html/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drwxr-xr-x   4 becker users    4096 Jun 17 07:47 quakes/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drwxrwxr-x   2 becker users    4096 Jun 17 07:39 RCS/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-rw-r--r--   1 becker users   35775 Jul 27 16:15 Screenshot.png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drwxrwxr-x   5 becker users    4096 Jun 17 07:47 subduct/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lrwxrwxrwx   1 becker users      19 Jun 17 07:39 teaching -&gt; dokumente/teaching//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drwxr-xr-x  29 becker users    4096 Jul 26 17:39 TEX/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lrwxrwxrwx   1 becker users      12 Jun 16 17:28 tmp -&gt; /mnt/dos/tmp/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urier New"/>
              </a:rPr>
              <a:t>-rw-------   1 becker users 6508582 Jul 27 15:01 unison.log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741240" y="555480"/>
            <a:ext cx="913932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File system:</a:t>
            </a:r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 Naming conventions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705240" y="2065680"/>
            <a:ext cx="9101160" cy="512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i="1" strike="noStrike" spc="-1">
                <a:solidFill>
                  <a:srgbClr val="000000"/>
                </a:solidFill>
                <a:latin typeface="Arial"/>
              </a:rPr>
              <a:t>suffixes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 indicate type of file: file.dat, file.c, file.f, file.f90, file.awk, file.txt, file.tex, file.ps (and determines helper applications)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UNIX is case sensitive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normally, use lower case for files and directories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some symbols (</a:t>
            </a:r>
            <a:r>
              <a:rPr lang="en-GB" sz="3200" b="0" i="1" strike="noStrike" spc="-1">
                <a:solidFill>
                  <a:srgbClr val="000000"/>
                </a:solidFill>
                <a:latin typeface="Arial"/>
              </a:rPr>
              <a:t>e.g.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*, %, ?) are special, if you want those literally you got to quote (\*, \%, \?)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different quotes (”, ', `) have different meanings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741240" y="375480"/>
            <a:ext cx="86076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File system: </a:t>
            </a:r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Permissions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712800" y="3362400"/>
            <a:ext cx="8607240" cy="4039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first character: - (file), d (directory), l (link)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r: read w: write x: execute or list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u: user g: group a: all o: other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</a:rPr>
              <a:t>chmod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u+x file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</a:rPr>
              <a:t>chmod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a+r *.dat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</a:rPr>
              <a:t>chmod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-R o-rwx my_stuff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whoami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, 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id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output of user and group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TextShape 3"/>
          <p:cNvSpPr txBox="1"/>
          <p:nvPr/>
        </p:nvSpPr>
        <p:spPr>
          <a:xfrm>
            <a:off x="703440" y="1947960"/>
            <a:ext cx="9240840" cy="49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2775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 b="0" strike="noStrike" spc="-1">
                <a:solidFill>
                  <a:srgbClr val="000000"/>
                </a:solidFill>
                <a:latin typeface="Courier New"/>
              </a:rPr>
              <a:t>-rw-r--r--   1 becker users    1638 Jun 17 07:39 calendar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" name="Rectangle 4"/>
          <p:cNvSpPr/>
          <p:nvPr/>
        </p:nvSpPr>
        <p:spPr>
          <a:xfrm rot="16200000">
            <a:off x="937080" y="2005560"/>
            <a:ext cx="154080" cy="67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4462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0" strike="noStrike" spc="-1">
                <a:solidFill>
                  <a:srgbClr val="000000"/>
                </a:solidFill>
                <a:latin typeface="Arial"/>
              </a:rPr>
              <a:t>{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" name="Rectangle 5"/>
          <p:cNvSpPr/>
          <p:nvPr/>
        </p:nvSpPr>
        <p:spPr>
          <a:xfrm rot="16200000">
            <a:off x="1384920" y="2121480"/>
            <a:ext cx="154080" cy="67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4462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0" strike="noStrike" spc="-1">
                <a:solidFill>
                  <a:srgbClr val="000000"/>
                </a:solidFill>
                <a:latin typeface="Arial"/>
              </a:rPr>
              <a:t>{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" name="Rectangle 6"/>
          <p:cNvSpPr/>
          <p:nvPr/>
        </p:nvSpPr>
        <p:spPr>
          <a:xfrm rot="16200000">
            <a:off x="937080" y="2005560"/>
            <a:ext cx="154080" cy="67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4462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0" strike="noStrike" spc="-1">
                <a:solidFill>
                  <a:srgbClr val="000000"/>
                </a:solidFill>
                <a:latin typeface="Arial"/>
              </a:rPr>
              <a:t>{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Rectangle 7"/>
          <p:cNvSpPr/>
          <p:nvPr/>
        </p:nvSpPr>
        <p:spPr>
          <a:xfrm rot="16200000">
            <a:off x="1752840" y="2296080"/>
            <a:ext cx="154080" cy="67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4462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0" strike="noStrike" spc="-1">
                <a:solidFill>
                  <a:srgbClr val="000000"/>
                </a:solidFill>
                <a:latin typeface="Arial"/>
              </a:rPr>
              <a:t>{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Rectangle 8"/>
          <p:cNvSpPr/>
          <p:nvPr/>
        </p:nvSpPr>
        <p:spPr>
          <a:xfrm>
            <a:off x="981000" y="2251080"/>
            <a:ext cx="255600" cy="67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4462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0" strike="noStrike" spc="-1">
                <a:solidFill>
                  <a:srgbClr val="000000"/>
                </a:solidFill>
                <a:latin typeface="Arial"/>
              </a:rPr>
              <a:t>u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Rectangle 9"/>
          <p:cNvSpPr/>
          <p:nvPr/>
        </p:nvSpPr>
        <p:spPr>
          <a:xfrm>
            <a:off x="1422360" y="2360520"/>
            <a:ext cx="255600" cy="679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4462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0" strike="noStrike" spc="-1">
                <a:solidFill>
                  <a:srgbClr val="000000"/>
                </a:solidFill>
                <a:latin typeface="Arial"/>
              </a:rPr>
              <a:t>g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" name="Rectangle 10"/>
          <p:cNvSpPr/>
          <p:nvPr/>
        </p:nvSpPr>
        <p:spPr>
          <a:xfrm>
            <a:off x="1790280" y="2576520"/>
            <a:ext cx="255600" cy="67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4462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0" strike="noStrike" spc="-1">
                <a:solidFill>
                  <a:srgbClr val="000000"/>
                </a:solidFill>
                <a:latin typeface="Arial"/>
              </a:rPr>
              <a:t>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" name="Rectangle 11"/>
          <p:cNvSpPr/>
          <p:nvPr/>
        </p:nvSpPr>
        <p:spPr>
          <a:xfrm>
            <a:off x="2820960" y="2316240"/>
            <a:ext cx="693720" cy="52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3461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user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Rectangle 12"/>
          <p:cNvSpPr/>
          <p:nvPr/>
        </p:nvSpPr>
        <p:spPr>
          <a:xfrm>
            <a:off x="3659040" y="2316240"/>
            <a:ext cx="912960" cy="52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3461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group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Rectangle 13"/>
          <p:cNvSpPr/>
          <p:nvPr/>
        </p:nvSpPr>
        <p:spPr>
          <a:xfrm>
            <a:off x="4964040" y="2316240"/>
            <a:ext cx="635040" cy="52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3461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size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Rectangle 14"/>
          <p:cNvSpPr/>
          <p:nvPr/>
        </p:nvSpPr>
        <p:spPr>
          <a:xfrm>
            <a:off x="6134040" y="2316240"/>
            <a:ext cx="851040" cy="52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3461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ctime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Rectangle 15"/>
          <p:cNvSpPr/>
          <p:nvPr/>
        </p:nvSpPr>
        <p:spPr>
          <a:xfrm>
            <a:off x="7678800" y="2316240"/>
            <a:ext cx="1346040" cy="52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ts val="3461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filename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9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741240" y="351720"/>
            <a:ext cx="86076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File system: </a:t>
            </a:r>
            <a:r>
              <a:t/>
            </a:r>
            <a:br/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Commands have options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741240" y="1922400"/>
            <a:ext cx="8607600" cy="535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command output and workings can be modified by adding </a:t>
            </a:r>
            <a:r>
              <a:rPr lang="en-GB" sz="3200" b="0" i="1" strike="noStrike" spc="-1">
                <a:solidFill>
                  <a:srgbClr val="000000"/>
                </a:solidFill>
                <a:latin typeface="Arial"/>
              </a:rPr>
              <a:t>-x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 (or x for 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tar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)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ls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</a:rPr>
              <a:t>ls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-F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</a:rPr>
              <a:t>ls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-la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usually, you can do “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command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  --help” to learn more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often, there are long version: 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ls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 --all --full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man pages (RTFM): “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man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 command”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741240" y="351720"/>
            <a:ext cx="86076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File system: </a:t>
            </a:r>
            <a:r>
              <a:t/>
            </a:r>
            <a:br/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If you like some options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741240" y="1922400"/>
            <a:ext cx="8607600" cy="535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Use an alias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Picture 142"/>
          <p:cNvPicPr/>
          <p:nvPr/>
        </p:nvPicPr>
        <p:blipFill>
          <a:blip r:embed="rId2"/>
          <a:stretch/>
        </p:blipFill>
        <p:spPr>
          <a:xfrm>
            <a:off x="141120" y="2552760"/>
            <a:ext cx="9938880" cy="4082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741240" y="244080"/>
            <a:ext cx="86076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Editors: </a:t>
            </a:r>
            <a:r>
              <a:t/>
            </a:r>
            <a:br/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Editing text or ASCII data files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370179" y="1849889"/>
            <a:ext cx="9482812" cy="50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pc="-1" dirty="0">
                <a:solidFill>
                  <a:srgbClr val="000000"/>
                </a:solidFill>
                <a:latin typeface="Arial"/>
              </a:rPr>
              <a:t>v</a:t>
            </a:r>
            <a:r>
              <a:rPr lang="en-GB" sz="3200" b="1" strike="noStrike" spc="-1" dirty="0" smtClean="0">
                <a:solidFill>
                  <a:srgbClr val="000000"/>
                </a:solidFill>
                <a:latin typeface="Arial"/>
              </a:rPr>
              <a:t>i(m)</a:t>
            </a:r>
            <a:r>
              <a:rPr lang="en-GB" sz="3200" b="0" strike="noStrike" spc="-1" dirty="0" smtClean="0">
                <a:solidFill>
                  <a:srgbClr val="000000"/>
                </a:solidFill>
                <a:latin typeface="Arial"/>
              </a:rPr>
              <a:t>: 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old school: fast, efficient, bizarre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controlled by typing commands like !w, /text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good for minor editing tasks, required for admins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err="1">
                <a:solidFill>
                  <a:srgbClr val="000000"/>
                </a:solidFill>
                <a:latin typeface="Arial"/>
              </a:rPr>
              <a:t>emacs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best overall tool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GUI, menus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flexible, expandable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Bizarre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ct val="100000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err="1">
                <a:solidFill>
                  <a:srgbClr val="000000"/>
                </a:solidFill>
                <a:latin typeface="Arial"/>
              </a:rPr>
              <a:t>gedit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people like it because it's close to Word</a:t>
            </a:r>
            <a:r>
              <a:rPr lang="en-GB" sz="32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tons of </a:t>
            </a:r>
            <a:r>
              <a:rPr lang="en-GB" sz="3200" b="0" strike="noStrike" spc="-1" dirty="0" smtClean="0">
                <a:solidFill>
                  <a:srgbClr val="000000"/>
                </a:solidFill>
                <a:latin typeface="Arial"/>
              </a:rPr>
              <a:t>others (</a:t>
            </a:r>
            <a:r>
              <a:rPr lang="en-GB" sz="3200" b="1" strike="noStrike" spc="-1" dirty="0" smtClean="0">
                <a:solidFill>
                  <a:srgbClr val="000000"/>
                </a:solidFill>
                <a:latin typeface="Arial"/>
              </a:rPr>
              <a:t>sublime, atom</a:t>
            </a:r>
            <a:r>
              <a:rPr lang="en-GB" sz="3200" b="0" strike="noStrike" spc="-1" dirty="0" smtClean="0">
                <a:solidFill>
                  <a:srgbClr val="000000"/>
                </a:solidFill>
                <a:latin typeface="Arial"/>
              </a:rPr>
              <a:t>), 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but don't use Word or such, since UNIX expects pure ASCII characters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74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297292" y="441616"/>
            <a:ext cx="86076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ts val="5437"/>
              </a:lnSpc>
            </a:pPr>
            <a:r>
              <a:rPr lang="en-GB" sz="4400" b="1" i="1" strike="noStrike" spc="-1" dirty="0">
                <a:solidFill>
                  <a:srgbClr val="E6E6FF"/>
                </a:solidFill>
                <a:latin typeface="Arial"/>
              </a:rPr>
              <a:t>Editors: </a:t>
            </a:r>
            <a:r>
              <a:rPr dirty="0"/>
              <a:t/>
            </a:r>
            <a:br>
              <a:rPr dirty="0"/>
            </a:br>
            <a:r>
              <a:rPr lang="en-GB" sz="4400" b="1" strike="noStrike" spc="-1" dirty="0">
                <a:solidFill>
                  <a:srgbClr val="333333"/>
                </a:solidFill>
                <a:latin typeface="Arial"/>
              </a:rPr>
              <a:t>What </a:t>
            </a:r>
            <a:r>
              <a:rPr lang="en-GB" sz="4400" b="1" strike="noStrike" spc="-1" dirty="0" smtClean="0">
                <a:solidFill>
                  <a:srgbClr val="333333"/>
                </a:solidFill>
                <a:latin typeface="Arial"/>
              </a:rPr>
              <a:t>vim looks</a:t>
            </a:r>
          </a:p>
          <a:p>
            <a:pPr>
              <a:lnSpc>
                <a:spcPts val="5437"/>
              </a:lnSpc>
            </a:pPr>
            <a:r>
              <a:rPr lang="en-GB" sz="4400" b="1" spc="-1" dirty="0" smtClean="0">
                <a:solidFill>
                  <a:srgbClr val="333333"/>
                </a:solidFill>
                <a:latin typeface="Arial"/>
              </a:rPr>
              <a:t>like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893" y="1132276"/>
            <a:ext cx="4745876" cy="580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297292" y="441616"/>
            <a:ext cx="86076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ts val="5437"/>
              </a:lnSpc>
            </a:pPr>
            <a:r>
              <a:rPr lang="en-GB" sz="4400" b="1" i="1" strike="noStrike" spc="-1" dirty="0">
                <a:solidFill>
                  <a:srgbClr val="E6E6FF"/>
                </a:solidFill>
                <a:latin typeface="Arial"/>
              </a:rPr>
              <a:t>Editors: </a:t>
            </a:r>
            <a:r>
              <a:rPr dirty="0"/>
              <a:t/>
            </a:r>
            <a:br>
              <a:rPr dirty="0"/>
            </a:br>
            <a:r>
              <a:rPr lang="en-GB" sz="4400" b="1" strike="noStrike" spc="-1" dirty="0">
                <a:solidFill>
                  <a:srgbClr val="333333"/>
                </a:solidFill>
                <a:latin typeface="Arial"/>
              </a:rPr>
              <a:t>What (x)EMACS </a:t>
            </a:r>
            <a:endParaRPr lang="en-GB" sz="4400" b="1" strike="noStrike" spc="-1" dirty="0" smtClean="0">
              <a:solidFill>
                <a:srgbClr val="333333"/>
              </a:solidFill>
              <a:latin typeface="Arial"/>
            </a:endParaRPr>
          </a:p>
          <a:p>
            <a:pPr>
              <a:lnSpc>
                <a:spcPts val="5437"/>
              </a:lnSpc>
            </a:pPr>
            <a:r>
              <a:rPr lang="en-GB" sz="4400" b="1" strike="noStrike" spc="-1" dirty="0" smtClean="0">
                <a:solidFill>
                  <a:srgbClr val="333333"/>
                </a:solidFill>
                <a:latin typeface="Arial"/>
              </a:rPr>
              <a:t>looks </a:t>
            </a:r>
            <a:r>
              <a:rPr lang="en-GB" sz="4400" b="1" strike="noStrike" spc="-1" dirty="0">
                <a:solidFill>
                  <a:srgbClr val="333333"/>
                </a:solidFill>
                <a:latin typeface="Arial"/>
              </a:rPr>
              <a:t>like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236" y="868017"/>
            <a:ext cx="4360119" cy="61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files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740880" y="2101680"/>
            <a:ext cx="4177484" cy="4762440"/>
          </a:xfrm>
        </p:spPr>
        <p:txBody>
          <a:bodyPr/>
          <a:lstStyle/>
          <a:p>
            <a:r>
              <a:rPr lang="en-US" dirty="0" smtClean="0"/>
              <a:t>Different formats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os2unix</a:t>
            </a:r>
          </a:p>
          <a:p>
            <a:pPr lvl="1"/>
            <a:r>
              <a:rPr lang="en-US" dirty="0" smtClean="0"/>
              <a:t>unix2dos</a:t>
            </a:r>
          </a:p>
          <a:p>
            <a:r>
              <a:rPr lang="en-US" dirty="0" smtClean="0"/>
              <a:t>Be careful with CR / return characters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452" y="718639"/>
            <a:ext cx="3934374" cy="2991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518" y="1565400"/>
            <a:ext cx="3801005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9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Syntax highlighting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694" y="1757239"/>
            <a:ext cx="5167580" cy="53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/>
          <p:nvPr/>
        </p:nvPicPr>
        <p:blipFill>
          <a:blip r:embed="rId2"/>
          <a:stretch/>
        </p:blipFill>
        <p:spPr>
          <a:xfrm>
            <a:off x="985" y="741882"/>
            <a:ext cx="10079640" cy="6096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741240" y="351720"/>
            <a:ext cx="86076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File system: </a:t>
            </a:r>
            <a:r>
              <a:t/>
            </a:r>
            <a:br/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File system commands I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741240" y="2101680"/>
            <a:ext cx="8607600" cy="521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err="1">
                <a:solidFill>
                  <a:srgbClr val="000000"/>
                </a:solidFill>
                <a:latin typeface="Arial"/>
              </a:rPr>
              <a:t>cp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copy files (will normally overwrite!)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 err="1">
                <a:solidFill>
                  <a:srgbClr val="000000"/>
                </a:solidFill>
                <a:latin typeface="Arial"/>
              </a:rPr>
              <a:t>cp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Arial"/>
              </a:rPr>
              <a:t>filea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Arial"/>
              </a:rPr>
              <a:t>fileb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err="1">
                <a:solidFill>
                  <a:srgbClr val="000000"/>
                </a:solidFill>
                <a:latin typeface="Arial"/>
              </a:rPr>
              <a:t>rm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remove files (for real!)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 err="1">
                <a:solidFill>
                  <a:srgbClr val="000000"/>
                </a:solidFill>
                <a:latin typeface="Arial"/>
              </a:rPr>
              <a:t>rm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goneforever.dat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 err="1">
                <a:solidFill>
                  <a:srgbClr val="000000"/>
                </a:solidFill>
                <a:latin typeface="Arial"/>
              </a:rPr>
              <a:t>rm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-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Arial"/>
              </a:rPr>
              <a:t>i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goneforever.dat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err="1">
                <a:solidFill>
                  <a:srgbClr val="000000"/>
                </a:solidFill>
                <a:latin typeface="Arial"/>
              </a:rPr>
              <a:t>mkdir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make directories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 err="1">
                <a:solidFill>
                  <a:srgbClr val="000000"/>
                </a:solidFill>
                <a:latin typeface="Arial"/>
              </a:rPr>
              <a:t>mkdir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Arial"/>
              </a:rPr>
              <a:t>new_dir</a:t>
            </a:r>
            <a:r>
              <a:rPr lang="en-GB" sz="2800" b="0" strike="noStrike" spc="-1" dirty="0" smtClean="0">
                <a:solidFill>
                  <a:srgbClr val="000000"/>
                </a:solidFill>
                <a:latin typeface="Arial"/>
              </a:rPr>
              <a:t>/</a:t>
            </a: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pc="-1" dirty="0" err="1" smtClean="0">
                <a:solidFill>
                  <a:srgbClr val="000000"/>
                </a:solidFill>
                <a:latin typeface="Arial"/>
              </a:rPr>
              <a:t>mkdir</a:t>
            </a:r>
            <a:r>
              <a:rPr lang="en-GB" sz="2800" b="1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800" spc="-1" dirty="0" smtClean="0">
                <a:solidFill>
                  <a:srgbClr val="000000"/>
                </a:solidFill>
                <a:latin typeface="Arial"/>
              </a:rPr>
              <a:t>–p new/newer/newest</a:t>
            </a:r>
            <a:endParaRPr lang="en-US" sz="2800" b="1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>
                <a:solidFill>
                  <a:srgbClr val="000000"/>
                </a:solidFill>
                <a:latin typeface="Arial"/>
              </a:rPr>
              <a:t>cd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change directories (</a:t>
            </a:r>
            <a:r>
              <a:rPr lang="en-GB" sz="3200" b="1" strike="noStrike" spc="-1" dirty="0">
                <a:solidFill>
                  <a:srgbClr val="000000"/>
                </a:solidFill>
                <a:latin typeface="Arial"/>
              </a:rPr>
              <a:t>cd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 ..; </a:t>
            </a:r>
            <a:r>
              <a:rPr lang="en-GB" sz="3200" b="1" strike="noStrike" spc="-1" dirty="0">
                <a:solidFill>
                  <a:srgbClr val="000000"/>
                </a:solidFill>
                <a:latin typeface="Arial"/>
              </a:rPr>
              <a:t>cd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 -; </a:t>
            </a:r>
            <a:r>
              <a:rPr lang="en-GB" sz="3200" b="1" strike="noStrike" spc="-1" dirty="0">
                <a:solidFill>
                  <a:srgbClr val="000000"/>
                </a:solidFill>
                <a:latin typeface="Arial"/>
              </a:rPr>
              <a:t>cd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 ~)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err="1">
                <a:solidFill>
                  <a:srgbClr val="000000"/>
                </a:solidFill>
                <a:latin typeface="Arial"/>
              </a:rPr>
              <a:t>pwd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print current directory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476280" y="2101680"/>
            <a:ext cx="9366120" cy="501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smtClean="0">
                <a:solidFill>
                  <a:srgbClr val="000000"/>
                </a:solidFill>
                <a:latin typeface="Arial"/>
              </a:rPr>
              <a:t>mv: </a:t>
            </a:r>
            <a:r>
              <a:rPr lang="en-GB" sz="3200" strike="noStrike" spc="-1" dirty="0" smtClean="0">
                <a:solidFill>
                  <a:srgbClr val="000000"/>
                </a:solidFill>
                <a:latin typeface="Arial"/>
              </a:rPr>
              <a:t>move one file or directory elsewhere/rename (be careful!)</a:t>
            </a:r>
          </a:p>
          <a:p>
            <a:pPr marL="887400" lvl="1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pc="-1" dirty="0" smtClean="0">
                <a:solidFill>
                  <a:srgbClr val="000000"/>
                </a:solidFill>
                <a:latin typeface="Arial"/>
              </a:rPr>
              <a:t>mv </a:t>
            </a:r>
            <a:r>
              <a:rPr lang="en-GB" sz="3200" spc="-1" dirty="0" err="1" smtClean="0">
                <a:solidFill>
                  <a:srgbClr val="000000"/>
                </a:solidFill>
                <a:latin typeface="Arial"/>
              </a:rPr>
              <a:t>filea</a:t>
            </a:r>
            <a:r>
              <a:rPr lang="en-GB" sz="32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3200" spc="-1" dirty="0" err="1" smtClean="0">
                <a:solidFill>
                  <a:srgbClr val="000000"/>
                </a:solidFill>
                <a:latin typeface="Arial"/>
              </a:rPr>
              <a:t>fileb</a:t>
            </a:r>
            <a:endParaRPr lang="en-GB" sz="3200" b="1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smtClean="0">
                <a:solidFill>
                  <a:srgbClr val="000000"/>
                </a:solidFill>
                <a:latin typeface="Arial"/>
              </a:rPr>
              <a:t>ln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create (symbolic) links (</a:t>
            </a:r>
            <a:r>
              <a:rPr lang="en-GB" sz="3200" b="0" i="1" strike="noStrike" spc="-1" dirty="0">
                <a:solidFill>
                  <a:srgbClr val="000000"/>
                </a:solidFill>
                <a:latin typeface="Arial"/>
              </a:rPr>
              <a:t>shortcuts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 in Windows) 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>
                <a:solidFill>
                  <a:srgbClr val="000000"/>
                </a:solidFill>
                <a:latin typeface="Arial"/>
              </a:rPr>
              <a:t>cd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Arial"/>
              </a:rPr>
              <a:t>new_dir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>
                <a:solidFill>
                  <a:srgbClr val="000000"/>
                </a:solidFill>
                <a:latin typeface="Arial"/>
              </a:rPr>
              <a:t>ln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-s ../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Arial"/>
              </a:rPr>
              <a:t>old_dir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/script 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soft </a:t>
            </a:r>
            <a:r>
              <a:rPr lang="en-GB" sz="2800" b="0" i="1" strike="noStrike" spc="-1" dirty="0">
                <a:solidFill>
                  <a:srgbClr val="000000"/>
                </a:solidFill>
                <a:latin typeface="Arial"/>
              </a:rPr>
              <a:t>vs. 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hard: deletion of hard link deletes file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TextShape 2"/>
          <p:cNvSpPr txBox="1"/>
          <p:nvPr/>
        </p:nvSpPr>
        <p:spPr>
          <a:xfrm>
            <a:off x="741240" y="352080"/>
            <a:ext cx="86076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File system: </a:t>
            </a:r>
            <a:r>
              <a:t/>
            </a:r>
            <a:br/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File system commands II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84400" y="198360"/>
            <a:ext cx="9638640" cy="168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UNIX tools: </a:t>
            </a:r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Command line tools </a:t>
            </a:r>
            <a:r>
              <a:t/>
            </a:r>
            <a:br/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for file management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735480" y="2101680"/>
            <a:ext cx="8829360" cy="518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more, less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display files page by page interactively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cat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display file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head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display first few lines of file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tail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guess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paste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align files with columns row by row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1293480" lvl="2" indent="-2156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>
                <a:solidFill>
                  <a:srgbClr val="000000"/>
                </a:solidFill>
                <a:latin typeface="Arial"/>
              </a:rPr>
              <a:t>paste</a:t>
            </a: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 file1.dat file2.dat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wc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count words, lines, and bytes of file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741240" y="90000"/>
            <a:ext cx="8607600" cy="168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Combining tools: </a:t>
            </a:r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Pipes and redirection (bash example)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741240" y="2101680"/>
            <a:ext cx="8607600" cy="516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spcBef>
                <a:spcPts val="281"/>
              </a:spcBef>
              <a:spcAft>
                <a:spcPts val="281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&gt;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redirect stdout, 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&lt;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stdin, 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2&gt;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stderr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281"/>
              </a:spcBef>
              <a:spcAft>
                <a:spcPts val="281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&gt;&gt;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append,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 |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pipe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ts val="3949"/>
              </a:lnSpc>
              <a:spcBef>
                <a:spcPts val="281"/>
              </a:spcBef>
              <a:spcAft>
                <a:spcPts val="28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</a:rPr>
              <a:t>cat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file1.dat &gt; combined.dat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ts val="3949"/>
              </a:lnSpc>
              <a:spcBef>
                <a:spcPts val="281"/>
              </a:spcBef>
              <a:spcAft>
                <a:spcPts val="28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</a:rPr>
              <a:t>cat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file2.dat &gt;&gt; combined.dat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ts val="3949"/>
              </a:lnSpc>
              <a:spcBef>
                <a:spcPts val="281"/>
              </a:spcBef>
              <a:spcAft>
                <a:spcPts val="28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</a:rPr>
              <a:t>cat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file1.dat | </a:t>
            </a:r>
            <a:r>
              <a:rPr lang="en-GB" sz="2800" b="1" strike="noStrike" spc="-1">
                <a:solidFill>
                  <a:srgbClr val="000000"/>
                </a:solidFill>
                <a:latin typeface="Arial"/>
              </a:rPr>
              <a:t>wc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281"/>
              </a:spcBef>
              <a:spcAft>
                <a:spcPts val="281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myconvectioncode.exe &lt; input.dat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281"/>
              </a:spcBef>
              <a:spcAft>
                <a:spcPts val="281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echo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 Whatever! &gt; /dev/null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281"/>
              </a:spcBef>
              <a:spcAft>
                <a:spcPts val="281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mycode &gt; log.dat 2&gt; error.dat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741240" y="555480"/>
            <a:ext cx="86076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 dirty="0">
                <a:solidFill>
                  <a:srgbClr val="E6E6FF"/>
                </a:solidFill>
                <a:latin typeface="Arial"/>
              </a:rPr>
              <a:t>UNIX tools: </a:t>
            </a:r>
            <a:r>
              <a:rPr lang="en-GB" sz="4400" b="1" strike="noStrike" spc="-1" dirty="0" err="1">
                <a:solidFill>
                  <a:srgbClr val="333333"/>
                </a:solidFill>
                <a:latin typeface="Arial"/>
              </a:rPr>
              <a:t>grep</a:t>
            </a:r>
            <a:r>
              <a:rPr lang="en-GB" sz="4400" b="1" strike="noStrike" spc="-1" dirty="0">
                <a:solidFill>
                  <a:srgbClr val="333333"/>
                </a:solidFill>
                <a:latin typeface="Arial"/>
              </a:rPr>
              <a:t> and sort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741240" y="2101680"/>
            <a:ext cx="8607600" cy="49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err="1">
                <a:solidFill>
                  <a:srgbClr val="000000"/>
                </a:solidFill>
                <a:latin typeface="Arial"/>
              </a:rPr>
              <a:t>grep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find patterns in file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 err="1">
                <a:solidFill>
                  <a:srgbClr val="000000"/>
                </a:solidFill>
                <a:latin typeface="Arial"/>
              </a:rPr>
              <a:t>grep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Arial"/>
              </a:rPr>
              <a:t>my_function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*.c | </a:t>
            </a:r>
            <a:r>
              <a:rPr lang="en-GB" sz="2800" b="1" strike="noStrike" spc="-1" dirty="0">
                <a:solidFill>
                  <a:srgbClr val="000000"/>
                </a:solidFill>
                <a:latin typeface="Arial"/>
              </a:rPr>
              <a:t>more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 err="1">
                <a:solidFill>
                  <a:srgbClr val="000000"/>
                </a:solidFill>
                <a:latin typeface="Arial"/>
              </a:rPr>
              <a:t>grep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-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Arial"/>
              </a:rPr>
              <a:t>ni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my_function.*c (disregard case and list line numbers)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>
                <a:solidFill>
                  <a:srgbClr val="000000"/>
                </a:solidFill>
                <a:latin typeface="Arial"/>
              </a:rPr>
              <a:t>diff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compare content of files (see </a:t>
            </a:r>
            <a:r>
              <a:rPr lang="en-GB" sz="3200" b="1" strike="noStrike" spc="-1" dirty="0">
                <a:solidFill>
                  <a:srgbClr val="000000"/>
                </a:solidFill>
                <a:latin typeface="Arial"/>
              </a:rPr>
              <a:t>meld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)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28800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>
                <a:solidFill>
                  <a:srgbClr val="000000"/>
                </a:solidFill>
                <a:latin typeface="Arial"/>
              </a:rPr>
              <a:t>diff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file1.txt file2.txt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>
                <a:solidFill>
                  <a:srgbClr val="000000"/>
                </a:solidFill>
                <a:latin typeface="Arial"/>
              </a:rPr>
              <a:t>sort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sort row </a:t>
            </a:r>
            <a:r>
              <a:rPr lang="en-GB" sz="3200" b="0" strike="noStrike" spc="-1" dirty="0" smtClean="0">
                <a:solidFill>
                  <a:srgbClr val="000000"/>
                </a:solidFill>
                <a:latin typeface="Arial"/>
              </a:rPr>
              <a:t>data (careful with convention)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>
                <a:solidFill>
                  <a:srgbClr val="000000"/>
                </a:solidFill>
                <a:latin typeface="Arial"/>
              </a:rPr>
              <a:t>sort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800" b="0" strike="noStrike" spc="-1" dirty="0" smtClean="0">
                <a:solidFill>
                  <a:srgbClr val="000000"/>
                </a:solidFill>
                <a:latin typeface="Arial"/>
              </a:rPr>
              <a:t>-g 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+2 file.dat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283"/>
              </a:spcBef>
              <a:spcAft>
                <a:spcPts val="283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err="1">
                <a:solidFill>
                  <a:srgbClr val="000000"/>
                </a:solidFill>
                <a:latin typeface="Arial"/>
              </a:rPr>
              <a:t>uniq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only print unique lines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>
                <a:solidFill>
                  <a:srgbClr val="000000"/>
                </a:solidFill>
                <a:latin typeface="Arial"/>
              </a:rPr>
              <a:t>sort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-n splitting.dat | </a:t>
            </a:r>
            <a:r>
              <a:rPr lang="en-GB" sz="2800" b="1" strike="noStrike" spc="-1" dirty="0" err="1">
                <a:solidFill>
                  <a:srgbClr val="000000"/>
                </a:solidFill>
                <a:latin typeface="Arial"/>
              </a:rPr>
              <a:t>uniq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&gt; stations.dat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741240" y="555480"/>
            <a:ext cx="86076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 dirty="0">
                <a:solidFill>
                  <a:srgbClr val="E6E6FF"/>
                </a:solidFill>
                <a:latin typeface="Arial"/>
              </a:rPr>
              <a:t>UNIX tools: </a:t>
            </a:r>
            <a:r>
              <a:rPr lang="en-GB" sz="4400" b="1" strike="noStrike" spc="-1" dirty="0" err="1">
                <a:solidFill>
                  <a:srgbClr val="333333"/>
                </a:solidFill>
                <a:latin typeface="Arial"/>
              </a:rPr>
              <a:t>awk</a:t>
            </a:r>
            <a:r>
              <a:rPr lang="en-GB" sz="4400" b="1" strike="noStrike" spc="-1" dirty="0">
                <a:solidFill>
                  <a:srgbClr val="333333"/>
                </a:solidFill>
                <a:latin typeface="Arial"/>
              </a:rPr>
              <a:t> and </a:t>
            </a:r>
            <a:r>
              <a:rPr lang="en-GB" sz="4400" b="1" strike="noStrike" spc="-1" dirty="0" err="1" smtClean="0">
                <a:solidFill>
                  <a:srgbClr val="333333"/>
                </a:solidFill>
                <a:latin typeface="Arial"/>
              </a:rPr>
              <a:t>sed</a:t>
            </a:r>
            <a:r>
              <a:rPr lang="en-GB" sz="4400" b="1" strike="noStrike" spc="-1" dirty="0" smtClean="0">
                <a:solidFill>
                  <a:srgbClr val="333333"/>
                </a:solidFill>
                <a:latin typeface="Arial"/>
              </a:rPr>
              <a:t> </a:t>
            </a:r>
          </a:p>
          <a:p>
            <a:pPr algn="ctr">
              <a:lnSpc>
                <a:spcPts val="5437"/>
              </a:lnSpc>
            </a:pPr>
            <a:r>
              <a:rPr lang="en-GB" sz="4400" b="1" strike="noStrike" spc="-1" dirty="0" smtClean="0">
                <a:solidFill>
                  <a:srgbClr val="333333"/>
                </a:solidFill>
                <a:latin typeface="Arial"/>
              </a:rPr>
              <a:t>(more next session)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88" name="TextShape 2"/>
          <p:cNvSpPr txBox="1"/>
          <p:nvPr/>
        </p:nvSpPr>
        <p:spPr>
          <a:xfrm>
            <a:off x="741240" y="2101680"/>
            <a:ext cx="8607600" cy="49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err="1">
                <a:solidFill>
                  <a:srgbClr val="000000"/>
                </a:solidFill>
                <a:latin typeface="Arial"/>
              </a:rPr>
              <a:t>awk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(or gawk) powerful language for ASCII data and text manipulations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like C, interpreted at run time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the best thing since sliced bread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1293480" lvl="2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 dirty="0">
                <a:solidFill>
                  <a:srgbClr val="000000"/>
                </a:solidFill>
                <a:latin typeface="Arial"/>
              </a:rPr>
              <a:t>cat</a:t>
            </a: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 file.dat | gawk '{print($2,cos($5))}' </a:t>
            </a:r>
            <a:r>
              <a:rPr lang="en-GB" sz="2400" b="0" i="1" strike="noStrike" spc="-1" dirty="0">
                <a:solidFill>
                  <a:srgbClr val="000000"/>
                </a:solidFill>
                <a:latin typeface="Arial"/>
              </a:rPr>
              <a:t>or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1293480" lvl="2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gawk '{print($2,cos($5))}' file.dat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err="1">
                <a:solidFill>
                  <a:srgbClr val="000000"/>
                </a:solidFill>
                <a:latin typeface="Arial"/>
              </a:rPr>
              <a:t>sed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streaming text editor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 err="1">
                <a:solidFill>
                  <a:srgbClr val="000000"/>
                </a:solidFill>
                <a:latin typeface="Arial"/>
              </a:rPr>
              <a:t>sed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800" b="0" strike="noStrike" spc="-1" dirty="0" smtClean="0">
                <a:solidFill>
                  <a:srgbClr val="000000"/>
                </a:solidFill>
                <a:latin typeface="Arial"/>
              </a:rPr>
              <a:t>'s/Trump/Biden/g</a:t>
            </a:r>
            <a:r>
              <a:rPr lang="en-GB" sz="2800" b="0" strike="noStrike" spc="-1" dirty="0">
                <a:solidFill>
                  <a:srgbClr val="000000"/>
                </a:solidFill>
                <a:latin typeface="Arial"/>
              </a:rPr>
              <a:t>' file.dat &gt; new_file.dat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 dirty="0" err="1">
                <a:solidFill>
                  <a:srgbClr val="000000"/>
                </a:solidFill>
                <a:latin typeface="Arial"/>
              </a:rPr>
              <a:t>perl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</a:rPr>
              <a:t>: more powerful, more </a:t>
            </a:r>
            <a:r>
              <a:rPr lang="en-GB" sz="3200" b="0" strike="noStrike" spc="-1" dirty="0" smtClean="0">
                <a:solidFill>
                  <a:srgbClr val="000000"/>
                </a:solidFill>
                <a:latin typeface="Arial"/>
              </a:rPr>
              <a:t>complex (don’t use – might as well use python)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96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741240" y="315720"/>
            <a:ext cx="86076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File system: </a:t>
            </a:r>
            <a:r>
              <a:t/>
            </a:r>
            <a:br/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Using regular expressions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741240" y="2101680"/>
            <a:ext cx="9159120" cy="47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spcBef>
                <a:spcPts val="848"/>
              </a:spcBef>
              <a:spcAft>
                <a:spcPts val="848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* 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(all): 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cp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 *.dat new_dir/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848"/>
              </a:spcBef>
              <a:spcAft>
                <a:spcPts val="848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[pat] (pattern): 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cp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 file[1-5].dat new_dir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848"/>
              </a:spcBef>
              <a:spcAft>
                <a:spcPts val="848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? (single letter/number): 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cp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 file??.dat new_dir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spcBef>
                <a:spcPts val="848"/>
              </a:spcBef>
              <a:spcAft>
                <a:spcPts val="848"/>
              </a:spcAft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rm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 -rf * (</a:t>
            </a:r>
            <a:r>
              <a:rPr lang="en-GB" sz="3200" b="0" i="1" strike="noStrike" spc="-1">
                <a:solidFill>
                  <a:srgbClr val="000000"/>
                </a:solidFill>
                <a:latin typeface="Arial"/>
              </a:rPr>
              <a:t>DON'T TRY IT, IT WORKS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)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81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741240" y="555480"/>
            <a:ext cx="86076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ts val="5437"/>
              </a:lnSpc>
            </a:pPr>
            <a:r>
              <a:rPr lang="en-GB" sz="4400" b="1" i="1" strike="noStrike" spc="-1">
                <a:solidFill>
                  <a:srgbClr val="E6E6FF"/>
                </a:solidFill>
                <a:latin typeface="Arial"/>
              </a:rPr>
              <a:t>Shells: </a:t>
            </a:r>
            <a:r>
              <a:rPr lang="en-GB" sz="4400" b="1" strike="noStrike" spc="-1">
                <a:solidFill>
                  <a:srgbClr val="333333"/>
                </a:solidFill>
                <a:latin typeface="Arial"/>
              </a:rPr>
              <a:t>The environment</a:t>
            </a:r>
            <a:endParaRPr lang="en-US" sz="4400" b="1" strike="noStrike" spc="-1">
              <a:solidFill>
                <a:srgbClr val="333333"/>
              </a:solidFill>
              <a:latin typeface="Aria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741240" y="1885680"/>
            <a:ext cx="9072360" cy="532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shells: interpret your commands when logged in and using a terminal session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csh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, 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tcsh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nice for interactive stuff, syntax close to C, command completion, auto correction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bash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, </a:t>
            </a:r>
            <a:r>
              <a:rPr lang="en-GB" sz="3200" b="1" strike="noStrike" spc="-1">
                <a:solidFill>
                  <a:srgbClr val="000000"/>
                </a:solidFill>
                <a:latin typeface="Arial"/>
              </a:rPr>
              <a:t>ksh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: nice for programming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0200" indent="-324000">
              <a:lnSpc>
                <a:spcPts val="3949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shells use mostly same commands, but there are differences in the script languages, </a:t>
            </a:r>
            <a:r>
              <a:rPr lang="en-GB" sz="3200" b="0" i="1" strike="noStrike" spc="-1">
                <a:solidFill>
                  <a:srgbClr val="000000"/>
                </a:solidFill>
                <a:latin typeface="Arial"/>
              </a:rPr>
              <a:t>e.g.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</a:rPr>
              <a:t>export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var=100 (bash)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861840" lvl="1" indent="-28584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</a:rPr>
              <a:t>setenv</a:t>
            </a: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 var 100 (csh)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2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Experimentation </a:t>
            </a:r>
            <a:r>
              <a:rPr lang="en-US" sz="4400" b="1" strike="noStrike" spc="-1" dirty="0" smtClean="0">
                <a:solidFill>
                  <a:srgbClr val="333333"/>
                </a:solidFill>
                <a:latin typeface="Arial"/>
              </a:rPr>
              <a:t>time 3/3</a:t>
            </a:r>
            <a:endParaRPr lang="en-US" sz="4400" b="1" strike="noStrike" spc="-1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582840" y="2246040"/>
            <a:ext cx="3840840" cy="422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ourier 10 Pitch"/>
              </a:rPr>
              <a:t>echo a b &gt; file1.txt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ourier 10 Pitch"/>
              </a:rPr>
              <a:t>echo c b &gt; file2.txt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ourier 10 Pitch"/>
              </a:rPr>
              <a:t>cat file1.txt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ourier 10 Pitch"/>
              </a:rPr>
              <a:t>cat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ourier 10 Pitch"/>
              </a:rPr>
              <a:t>file?.txt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strike="noStrike" spc="-1" dirty="0" err="1">
                <a:solidFill>
                  <a:srgbClr val="000000"/>
                </a:solidFill>
                <a:latin typeface="Courier 10 Pitch"/>
              </a:rPr>
              <a:t>grep</a:t>
            </a:r>
            <a:r>
              <a:rPr lang="en-US" sz="1800" b="0" strike="noStrike" spc="-1" dirty="0">
                <a:solidFill>
                  <a:srgbClr val="000000"/>
                </a:solidFill>
                <a:latin typeface="Courier 10 Pitch"/>
              </a:rPr>
              <a:t> b file*.txt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ourier 10 Pitch"/>
              </a:rPr>
              <a:t>ln -s file1.txt file3.txt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ourier 10 Pitch"/>
              </a:rPr>
              <a:t>diff file1.txt file3.txt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strike="noStrike" spc="-1" dirty="0" err="1">
                <a:solidFill>
                  <a:srgbClr val="000000"/>
                </a:solidFill>
                <a:latin typeface="Courier 10 Pitch"/>
              </a:rPr>
              <a:t>rm</a:t>
            </a:r>
            <a:r>
              <a:rPr lang="en-US" sz="1800" b="0" strike="noStrike" spc="-1" dirty="0">
                <a:solidFill>
                  <a:srgbClr val="000000"/>
                </a:solidFill>
                <a:latin typeface="Courier 10 Pitch"/>
              </a:rPr>
              <a:t> file3.txt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ourier 10 Pitch"/>
              </a:rPr>
              <a:t>diff file1.txt file2.txt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ourier 10 Pitch"/>
              </a:rPr>
              <a:t>paste file1.txt file2.txt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Courier 10 Pitch"/>
              </a:rPr>
              <a:t>ls -la</a:t>
            </a: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" name="TextShape 3"/>
          <p:cNvSpPr txBox="1"/>
          <p:nvPr/>
        </p:nvSpPr>
        <p:spPr>
          <a:xfrm>
            <a:off x="3952419" y="2157035"/>
            <a:ext cx="22151880" cy="550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ourier 10 Pitch"/>
              </a:rPr>
              <a:t>sleep 5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Run the command in the background 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using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/>
              </a:rPr>
              <a:t> &amp;.</a:t>
            </a: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Run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/>
              </a:rPr>
              <a:t> sleep 15 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in the foreground, suspend 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it with Ctrl-z and then put it into the 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background with bg. 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Type </a:t>
            </a:r>
            <a:r>
              <a:rPr lang="en-US" sz="2400" b="0" strike="noStrike" spc="-1" dirty="0">
                <a:solidFill>
                  <a:srgbClr val="000000"/>
                </a:solidFill>
                <a:latin typeface="Courier 10 Pitch"/>
              </a:rPr>
              <a:t>jobs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. Type </a:t>
            </a:r>
            <a:r>
              <a:rPr lang="en-US" sz="2400" b="0" strike="noStrike" spc="-1" dirty="0">
                <a:solidFill>
                  <a:srgbClr val="000000"/>
                </a:solidFill>
                <a:latin typeface="Courier 10 Pitch"/>
              </a:rPr>
              <a:t>ps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Bring the job back into the foreground 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with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</a:rPr>
              <a:t>fg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Run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latin typeface="Courier 10 Pitch"/>
              </a:rPr>
              <a:t>sleep 15 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in the background 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using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/>
              </a:rPr>
              <a:t> &amp;, and then use </a:t>
            </a:r>
            <a:r>
              <a:rPr lang="en-US" sz="2400" b="0" strike="noStrike" spc="-1" dirty="0">
                <a:solidFill>
                  <a:srgbClr val="000000"/>
                </a:solidFill>
                <a:latin typeface="Courier 10 Pitch"/>
              </a:rPr>
              <a:t>kill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to terminate 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the process by its job number. 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Repeat, except this time kill the process 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by specifying its PID.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pPr>
              <a:buClr>
                <a:srgbClr val="000000"/>
              </a:buClr>
              <a:buFont typeface="StarSymbol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57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-udc.ig.utexas.edu/external/becker/images/world2.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4258"/>
            <a:ext cx="10080625" cy="5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352857" y="300433"/>
            <a:ext cx="8607960" cy="31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Scripting:</a:t>
            </a:r>
            <a:r>
              <a:rPr dirty="0"/>
              <a:t/>
            </a:r>
            <a:br>
              <a:rPr dirty="0"/>
            </a:b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Simple</a:t>
            </a:r>
            <a:r>
              <a:rPr dirty="0"/>
              <a:t/>
            </a:r>
            <a:br>
              <a:rPr dirty="0"/>
            </a:b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movies</a:t>
            </a:r>
            <a:r>
              <a:rPr dirty="0"/>
              <a:t/>
            </a:r>
            <a:br>
              <a:rPr dirty="0"/>
            </a:b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for data </a:t>
            </a:r>
            <a:r>
              <a:rPr dirty="0"/>
              <a:t/>
            </a:r>
            <a:br>
              <a:rPr dirty="0"/>
            </a:br>
            <a:r>
              <a:rPr lang="en-US" sz="4400" b="1" strike="noStrike" spc="-1" dirty="0">
                <a:solidFill>
                  <a:srgbClr val="333333"/>
                </a:solidFill>
                <a:latin typeface="Arial"/>
              </a:rPr>
              <a:t>analysis</a:t>
            </a:r>
          </a:p>
        </p:txBody>
      </p:sp>
      <p:pic>
        <p:nvPicPr>
          <p:cNvPr id="1026" name="Picture 2" descr="http://www-udc.ig.utexas.edu/external/becker/images/slab_movies/prof.camerica.uu-p07.mo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88" y="119269"/>
            <a:ext cx="4163529" cy="715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-udc.ig.utexas.edu/external/becker/images/egm360.h.animation.mov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5" y="3863009"/>
            <a:ext cx="3381419" cy="353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/>
          <p:nvPr/>
        </p:nvPicPr>
        <p:blipFill>
          <a:blip r:embed="rId2"/>
          <a:stretch/>
        </p:blipFill>
        <p:spPr>
          <a:xfrm>
            <a:off x="4516200" y="360"/>
            <a:ext cx="5563800" cy="7559640"/>
          </a:xfrm>
          <a:prstGeom prst="rect">
            <a:avLst/>
          </a:prstGeom>
          <a:ln w="0">
            <a:noFill/>
          </a:ln>
        </p:spPr>
      </p:pic>
      <p:sp>
        <p:nvSpPr>
          <p:cNvPr id="55" name="TextShape 1"/>
          <p:cNvSpPr txBox="1"/>
          <p:nvPr/>
        </p:nvSpPr>
        <p:spPr>
          <a:xfrm>
            <a:off x="527760" y="1195560"/>
            <a:ext cx="8607960" cy="31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Scripting:</a:t>
            </a:r>
            <a:r>
              <a:t/>
            </a:r>
            <a:br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Automated</a:t>
            </a:r>
            <a:r>
              <a:t/>
            </a:r>
            <a:br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shear </a:t>
            </a:r>
            <a:r>
              <a:t/>
            </a:r>
            <a:br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wave</a:t>
            </a:r>
            <a:r>
              <a:t/>
            </a:r>
            <a:br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splitting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115200" y="171360"/>
            <a:ext cx="860796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Data/model analysis</a:t>
            </a:r>
          </a:p>
        </p:txBody>
      </p:sp>
      <p:pic>
        <p:nvPicPr>
          <p:cNvPr id="57" name="Picture 56"/>
          <p:cNvPicPr/>
          <p:nvPr/>
        </p:nvPicPr>
        <p:blipFill>
          <a:blip r:embed="rId2"/>
          <a:stretch/>
        </p:blipFill>
        <p:spPr>
          <a:xfrm>
            <a:off x="6324840" y="4511520"/>
            <a:ext cx="3642480" cy="289080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57"/>
          <p:cNvPicPr/>
          <p:nvPr/>
        </p:nvPicPr>
        <p:blipFill>
          <a:blip r:embed="rId3"/>
          <a:stretch/>
        </p:blipFill>
        <p:spPr>
          <a:xfrm>
            <a:off x="875520" y="1648800"/>
            <a:ext cx="4709160" cy="540036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58"/>
          <p:cNvPicPr/>
          <p:nvPr/>
        </p:nvPicPr>
        <p:blipFill>
          <a:blip r:embed="rId4"/>
          <a:stretch/>
        </p:blipFill>
        <p:spPr>
          <a:xfrm>
            <a:off x="5984640" y="1478520"/>
            <a:ext cx="3974040" cy="308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740880" y="555480"/>
            <a:ext cx="860796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1" strike="noStrike" spc="-1">
                <a:solidFill>
                  <a:srgbClr val="333333"/>
                </a:solidFill>
                <a:latin typeface="Arial"/>
              </a:rPr>
              <a:t>Purpose of this short course</a:t>
            </a:r>
          </a:p>
        </p:txBody>
      </p:sp>
      <p:sp>
        <p:nvSpPr>
          <p:cNvPr id="61" name="TextShape 2"/>
          <p:cNvSpPr txBox="1"/>
          <p:nvPr/>
        </p:nvSpPr>
        <p:spPr>
          <a:xfrm>
            <a:off x="740880" y="2101680"/>
            <a:ext cx="8607960" cy="476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Introduce a scientific/numeric workflow setting centered around LINUX/UNIX</a:t>
            </a: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 smtClean="0">
                <a:solidFill>
                  <a:srgbClr val="000000"/>
                </a:solidFill>
                <a:latin typeface="Arial"/>
              </a:rPr>
              <a:t>Provide </a:t>
            </a:r>
            <a:r>
              <a:rPr lang="en-US" sz="3200" b="1" strike="noStrike" spc="-1" dirty="0">
                <a:solidFill>
                  <a:srgbClr val="000000"/>
                </a:solidFill>
                <a:latin typeface="Arial"/>
              </a:rPr>
              <a:t>skills and tools for making maps and analyzing Earth science data with GMT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Comment on some other analysis, visualization and typesetting </a:t>
            </a:r>
            <a:r>
              <a:rPr lang="en-US" sz="3200" b="0" strike="noStrike" spc="-1" dirty="0" smtClean="0">
                <a:solidFill>
                  <a:srgbClr val="000000"/>
                </a:solidFill>
                <a:latin typeface="Arial"/>
              </a:rPr>
              <a:t>tools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4500</TotalTime>
  <Words>2258</Words>
  <Application>Microsoft Office PowerPoint</Application>
  <PresentationFormat>Custom</PresentationFormat>
  <Paragraphs>334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Alabny</vt:lpstr>
      <vt:lpstr>Arial</vt:lpstr>
      <vt:lpstr>Calibri</vt:lpstr>
      <vt:lpstr>Courier 10 Pitch</vt:lpstr>
      <vt:lpstr>Courier New</vt:lpstr>
      <vt:lpstr>Optima</vt:lpstr>
      <vt:lpstr>StarSymbol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of a UNIX system</vt:lpstr>
      <vt:lpstr>PowerPoint Presentation</vt:lpstr>
      <vt:lpstr>How to run UNIX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Handling files</vt:lpstr>
      <vt:lpstr>Syntax highlighting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twb</dc:creator>
  <dc:description/>
  <cp:lastModifiedBy>Becker, Thorsten</cp:lastModifiedBy>
  <cp:revision>119</cp:revision>
  <cp:lastPrinted>2005-07-28T17:32:01Z</cp:lastPrinted>
  <dcterms:created xsi:type="dcterms:W3CDTF">2005-07-28T17:32:01Z</dcterms:created>
  <dcterms:modified xsi:type="dcterms:W3CDTF">2021-04-08T20:05:01Z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