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61" r:id="rId4"/>
    <p:sldId id="260" r:id="rId5"/>
    <p:sldId id="258" r:id="rId6"/>
    <p:sldId id="257" r:id="rId7"/>
    <p:sldId id="306" r:id="rId8"/>
    <p:sldId id="262" r:id="rId9"/>
    <p:sldId id="264" r:id="rId10"/>
    <p:sldId id="305" r:id="rId11"/>
    <p:sldId id="309" r:id="rId12"/>
    <p:sldId id="310" r:id="rId13"/>
    <p:sldId id="311" r:id="rId14"/>
    <p:sldId id="259" r:id="rId15"/>
    <p:sldId id="274" r:id="rId16"/>
    <p:sldId id="275" r:id="rId17"/>
    <p:sldId id="277" r:id="rId18"/>
    <p:sldId id="278" r:id="rId19"/>
    <p:sldId id="279" r:id="rId20"/>
    <p:sldId id="276" r:id="rId21"/>
    <p:sldId id="280" r:id="rId22"/>
    <p:sldId id="281" r:id="rId23"/>
    <p:sldId id="290" r:id="rId24"/>
    <p:sldId id="291" r:id="rId25"/>
    <p:sldId id="292" r:id="rId26"/>
    <p:sldId id="289" r:id="rId27"/>
    <p:sldId id="272" r:id="rId28"/>
    <p:sldId id="282" r:id="rId29"/>
    <p:sldId id="283" r:id="rId30"/>
    <p:sldId id="284" r:id="rId31"/>
    <p:sldId id="285" r:id="rId32"/>
    <p:sldId id="296" r:id="rId33"/>
    <p:sldId id="293" r:id="rId34"/>
    <p:sldId id="286" r:id="rId35"/>
    <p:sldId id="287" r:id="rId36"/>
    <p:sldId id="288" r:id="rId37"/>
    <p:sldId id="271" r:id="rId38"/>
    <p:sldId id="294" r:id="rId39"/>
    <p:sldId id="295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913" autoAdjust="0"/>
    <p:restoredTop sz="55542" autoAdjust="0"/>
  </p:normalViewPr>
  <p:slideViewPr>
    <p:cSldViewPr>
      <p:cViewPr varScale="1">
        <p:scale>
          <a:sx n="215" d="100"/>
          <a:sy n="215" d="100"/>
        </p:scale>
        <p:origin x="3054" y="1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Optim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tim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25455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25455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tima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tima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tim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tim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tim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tim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Hazard maps and </a:t>
            </a:r>
            <a:r>
              <a:rPr lang="en-US" dirty="0"/>
              <a:t>r</a:t>
            </a:r>
            <a:r>
              <a:rPr lang="en-US" dirty="0" smtClean="0"/>
              <a:t>isk mitigation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6383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UT GEO 302P – Spring </a:t>
            </a:r>
            <a:r>
              <a:rPr lang="en-US" dirty="0" smtClean="0"/>
              <a:t>2021</a:t>
            </a:r>
            <a:endParaRPr lang="en-US" dirty="0"/>
          </a:p>
          <a:p>
            <a:r>
              <a:rPr lang="en-US" dirty="0" smtClean="0"/>
              <a:t>Part II </a:t>
            </a:r>
            <a:r>
              <a:rPr lang="en-US" dirty="0"/>
              <a:t>– Lecture #</a:t>
            </a:r>
            <a:r>
              <a:rPr lang="en-US" dirty="0" smtClean="0"/>
              <a:t>7, April 1, 2021</a:t>
            </a:r>
          </a:p>
          <a:p>
            <a:r>
              <a:rPr lang="en-US" dirty="0"/>
              <a:t>Prof. Thorsten Becker</a:t>
            </a:r>
          </a:p>
          <a:p>
            <a:endParaRPr lang="en-US" dirty="0"/>
          </a:p>
          <a:p>
            <a:r>
              <a:rPr lang="en-US" dirty="0"/>
              <a:t>Reading: Ch.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0DF7-06CE-B246-9E2C-0BCC65BB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</a:t>
            </a:r>
            <a:r>
              <a:rPr lang="en-US" dirty="0" smtClean="0"/>
              <a:t>azard </a:t>
            </a:r>
            <a:r>
              <a:rPr lang="en-US" dirty="0"/>
              <a:t>and </a:t>
            </a:r>
            <a:r>
              <a:rPr lang="en-US" dirty="0" smtClean="0"/>
              <a:t>risk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9E5B5-D102-184B-8BB1-04F305BF3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4248150"/>
            <a:ext cx="8229600" cy="339447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pc="-1" dirty="0" smtClean="0">
                <a:uFill>
                  <a:solidFill>
                    <a:srgbClr val="FFFFFF"/>
                  </a:solidFill>
                </a:uFill>
              </a:rPr>
              <a:t>Risk </a:t>
            </a:r>
            <a:r>
              <a:rPr lang="en-US" spc="-1" dirty="0" smtClean="0">
                <a:uFill>
                  <a:solidFill>
                    <a:srgbClr val="FFFFFF"/>
                  </a:solidFill>
                </a:uFill>
                <a:ea typeface="DejaVu Sans"/>
              </a:rPr>
              <a:t>= 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ea typeface="DejaVu Sans"/>
              </a:rPr>
              <a:t>hazard x </a:t>
            </a:r>
            <a:r>
              <a:rPr lang="en-US" b="1" spc="-1" dirty="0">
                <a:uFill>
                  <a:solidFill>
                    <a:srgbClr val="FFFFFF"/>
                  </a:solidFill>
                </a:uFill>
                <a:ea typeface="DejaVu Sans"/>
              </a:rPr>
              <a:t>exposure x</a:t>
            </a:r>
            <a:r>
              <a:rPr lang="en-US" b="1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b="1" spc="-1" dirty="0" smtClean="0">
                <a:uFill>
                  <a:solidFill>
                    <a:srgbClr val="FFFFFF"/>
                  </a:solidFill>
                </a:uFill>
                <a:ea typeface="DejaVu Sans"/>
              </a:rPr>
              <a:t>vulnerability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156" y="285750"/>
            <a:ext cx="5071571" cy="3820412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2122241" y="1409761"/>
            <a:ext cx="5105400" cy="2667809"/>
          </a:xfrm>
          <a:custGeom>
            <a:avLst/>
            <a:gdLst>
              <a:gd name="connsiteX0" fmla="*/ 2764717 w 6187220"/>
              <a:gd name="connsiteY0" fmla="*/ 123916 h 2667809"/>
              <a:gd name="connsiteX1" fmla="*/ 318826 w 6187220"/>
              <a:gd name="connsiteY1" fmla="*/ 176181 h 2667809"/>
              <a:gd name="connsiteX2" fmla="*/ 376315 w 6187220"/>
              <a:gd name="connsiteY2" fmla="*/ 2240636 h 2667809"/>
              <a:gd name="connsiteX3" fmla="*/ 3491168 w 6187220"/>
              <a:gd name="connsiteY3" fmla="*/ 2663981 h 2667809"/>
              <a:gd name="connsiteX4" fmla="*/ 5900475 w 6187220"/>
              <a:gd name="connsiteY4" fmla="*/ 2136107 h 2667809"/>
              <a:gd name="connsiteX5" fmla="*/ 5790723 w 6187220"/>
              <a:gd name="connsiteY5" fmla="*/ 280710 h 2667809"/>
              <a:gd name="connsiteX6" fmla="*/ 2764717 w 6187220"/>
              <a:gd name="connsiteY6" fmla="*/ 123916 h 266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7220" h="2667809">
                <a:moveTo>
                  <a:pt x="2764717" y="123916"/>
                </a:moveTo>
                <a:cubicBezTo>
                  <a:pt x="1852734" y="106495"/>
                  <a:pt x="716893" y="-176606"/>
                  <a:pt x="318826" y="176181"/>
                </a:cubicBezTo>
                <a:cubicBezTo>
                  <a:pt x="-79241" y="528968"/>
                  <a:pt x="-152409" y="1826003"/>
                  <a:pt x="376315" y="2240636"/>
                </a:cubicBezTo>
                <a:cubicBezTo>
                  <a:pt x="905039" y="2655269"/>
                  <a:pt x="2570475" y="2681402"/>
                  <a:pt x="3491168" y="2663981"/>
                </a:cubicBezTo>
                <a:cubicBezTo>
                  <a:pt x="4411861" y="2646560"/>
                  <a:pt x="5517216" y="2533319"/>
                  <a:pt x="5900475" y="2136107"/>
                </a:cubicBezTo>
                <a:cubicBezTo>
                  <a:pt x="6283734" y="1738895"/>
                  <a:pt x="6316833" y="616075"/>
                  <a:pt x="5790723" y="280710"/>
                </a:cubicBezTo>
                <a:cubicBezTo>
                  <a:pt x="5264613" y="-54655"/>
                  <a:pt x="3676700" y="141337"/>
                  <a:pt x="2764717" y="123916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8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256" y="1645408"/>
            <a:ext cx="7401744" cy="3517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"/>
            <a:ext cx="3429000" cy="1637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Exposure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01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977" y="1428750"/>
            <a:ext cx="7864459" cy="3733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"/>
            <a:ext cx="3429000" cy="16379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91000" y="297281"/>
            <a:ext cx="4627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pc="-1" dirty="0" smtClean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risk 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Optima" pitchFamily="2" charset="0"/>
                <a:ea typeface="DejaVu Sans"/>
              </a:rPr>
              <a:t>= hazard x exposure x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 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Optima" pitchFamily="2" charset="0"/>
                <a:ea typeface="DejaVu Sans"/>
              </a:rPr>
              <a:t>vulnerability</a:t>
            </a:r>
            <a:endParaRPr lang="en-US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5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3429000" cy="16379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91000" y="297281"/>
            <a:ext cx="4627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pc="-1" dirty="0" smtClean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risk 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Optima" pitchFamily="2" charset="0"/>
                <a:ea typeface="DejaVu Sans"/>
              </a:rPr>
              <a:t>= hazard x exposure x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 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Optima" pitchFamily="2" charset="0"/>
                <a:ea typeface="DejaVu Sans"/>
              </a:rPr>
              <a:t>vulnerability</a:t>
            </a:r>
            <a:endParaRPr lang="en-US" dirty="0">
              <a:latin typeface="Optima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 t="5404" r="3226" b="39259"/>
          <a:stretch/>
        </p:blipFill>
        <p:spPr>
          <a:xfrm>
            <a:off x="1219200" y="1699728"/>
            <a:ext cx="7854461" cy="34113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19150"/>
            <a:ext cx="4041262" cy="75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7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1504250" y="87931"/>
            <a:ext cx="7639750" cy="4998419"/>
          </a:xfrm>
          <a:prstGeom prst="rect">
            <a:avLst/>
          </a:prstGeom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133350"/>
            <a:ext cx="8229600" cy="857250"/>
          </a:xfrm>
        </p:spPr>
        <p:txBody>
          <a:bodyPr/>
          <a:lstStyle/>
          <a:p>
            <a:pPr algn="l"/>
            <a:r>
              <a:rPr lang="en-US" dirty="0"/>
              <a:t>Risk =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04775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Hazard x vulnerability</a:t>
            </a:r>
          </a:p>
        </p:txBody>
      </p:sp>
    </p:spTree>
    <p:extLst>
      <p:ext uri="{BB962C8B-B14F-4D97-AF65-F5344CB8AC3E}">
        <p14:creationId xmlns:p14="http://schemas.microsoft.com/office/powerpoint/2010/main" val="382992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E737828F-B621-014D-8AF3-64CA173621AE}"/>
              </a:ext>
            </a:extLst>
          </p:cNvPr>
          <p:cNvSpPr txBox="1"/>
          <p:nvPr/>
        </p:nvSpPr>
        <p:spPr>
          <a:xfrm>
            <a:off x="152400" y="285750"/>
            <a:ext cx="8839200" cy="1262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Risk </a:t>
            </a:r>
            <a:r>
              <a:rPr lang="en-GB" sz="4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mitigation:</a:t>
            </a:r>
            <a:endParaRPr lang="en-GB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  <a:p>
            <a:pPr algn="ctr"/>
            <a:r>
              <a:rPr lang="en-GB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Earthquake engineering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C4F873E4-1C87-7646-9D47-C8B0320A1796}"/>
              </a:ext>
            </a:extLst>
          </p:cNvPr>
          <p:cNvSpPr txBox="1"/>
          <p:nvPr/>
        </p:nvSpPr>
        <p:spPr>
          <a:xfrm>
            <a:off x="503640" y="1768680"/>
            <a:ext cx="8030760" cy="308907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Earthquakes don’t kill people - buildings do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Earthquake Engineering (EE): 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The application of civil engineering to reduce life and economic losses due to earthquakes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From an engineering perspective, seismic risk is: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  <a:ea typeface="DejaVu Sans"/>
              </a:rPr>
              <a:t>The probability of losses occurring due to earthquakes within the lifetime of a structure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  <a:ea typeface="DejaVu Sans"/>
              </a:rPr>
              <a:t>These losses can include human lives, social and economic disruption, as well as material damage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2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E6E13C-E7BD-CF4B-AD26-E91A2ADB6730}"/>
              </a:ext>
            </a:extLst>
          </p:cNvPr>
          <p:cNvPicPr/>
          <p:nvPr/>
        </p:nvPicPr>
        <p:blipFill rotWithShape="1">
          <a:blip r:embed="rId2" cstate="print"/>
          <a:srcRect l="26264" t="14945" r="16350" b="25198"/>
          <a:stretch/>
        </p:blipFill>
        <p:spPr>
          <a:xfrm>
            <a:off x="5181600" y="1733550"/>
            <a:ext cx="3212710" cy="2513711"/>
          </a:xfrm>
          <a:prstGeom prst="rect">
            <a:avLst/>
          </a:prstGeo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95CE44-2F09-3944-B591-7B41B5704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857250"/>
          </a:xfrm>
        </p:spPr>
        <p:txBody>
          <a:bodyPr>
            <a:noAutofit/>
          </a:bodyPr>
          <a:lstStyle/>
          <a:p>
            <a:r>
              <a:rPr lang="en-US" sz="2400" dirty="0" smtClean="0"/>
              <a:t>Engineering based on case studies: </a:t>
            </a:r>
            <a:br>
              <a:rPr lang="en-US" sz="2400" dirty="0" smtClean="0"/>
            </a:br>
            <a:r>
              <a:rPr lang="en-US" sz="2400" dirty="0" smtClean="0"/>
              <a:t>Building </a:t>
            </a:r>
            <a:r>
              <a:rPr lang="en-US" sz="2400" dirty="0"/>
              <a:t>p</a:t>
            </a:r>
            <a:r>
              <a:rPr lang="en-US" sz="2400" dirty="0" smtClean="0"/>
              <a:t>erformance for </a:t>
            </a:r>
            <a:r>
              <a:rPr lang="en-US" sz="2400" dirty="0"/>
              <a:t>Loma </a:t>
            </a:r>
            <a:r>
              <a:rPr lang="en-US" sz="2400" dirty="0" err="1" smtClean="0"/>
              <a:t>Prieta</a:t>
            </a:r>
            <a:r>
              <a:rPr lang="en-US" sz="2400" dirty="0" smtClean="0"/>
              <a:t> M6.9, 1989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00150"/>
            <a:ext cx="3593847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0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FAC6E-EC64-ED49-8644-71FE49CB1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285750"/>
            <a:ext cx="3048000" cy="19812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Single </a:t>
            </a:r>
            <a:r>
              <a:rPr lang="en-US" dirty="0" err="1"/>
              <a:t>storey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wood 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D161B9-4056-7E49-92E6-DCD27B9EE17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6200" y="119574"/>
            <a:ext cx="5486400" cy="374757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727BEA-2B63-1E46-9A26-81F92B80BCA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0"/>
            <a:ext cx="5481170" cy="3744004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D382BB-918D-A549-8F93-2C3BA37552C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441016" y="2647950"/>
            <a:ext cx="3665272" cy="24130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632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FAC6E-EC64-ED49-8644-71FE49CB1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285750"/>
            <a:ext cx="3048000" cy="19812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Old multi </a:t>
            </a:r>
            <a:r>
              <a:rPr lang="en-US" dirty="0" err="1"/>
              <a:t>storey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wood 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D161B9-4056-7E49-92E6-DCD27B9EE17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6200" y="119574"/>
            <a:ext cx="5486400" cy="374757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727BEA-2B63-1E46-9A26-81F92B80BCA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0"/>
            <a:ext cx="5481170" cy="3744004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0FAE5-43DD-2D4E-943C-2B59452699B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0"/>
            <a:ext cx="5481492" cy="3744224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3A1B45-AF05-6A44-A1ED-8D0C547E458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481170" y="2719440"/>
            <a:ext cx="3630173" cy="23886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0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DC34A3-E989-5C40-B28D-6A4F10ED5E6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5481170" cy="3744004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8FAC6E-EC64-ED49-8644-71FE49CB1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285750"/>
            <a:ext cx="3048000" cy="19812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New multi </a:t>
            </a:r>
            <a:r>
              <a:rPr lang="en-US" dirty="0" err="1"/>
              <a:t>storey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wood structure</a:t>
            </a:r>
          </a:p>
        </p:txBody>
      </p:sp>
    </p:spTree>
    <p:extLst>
      <p:ext uri="{BB962C8B-B14F-4D97-AF65-F5344CB8AC3E}">
        <p14:creationId xmlns:p14="http://schemas.microsoft.com/office/powerpoint/2010/main" val="30939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09550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How useful </a:t>
            </a:r>
            <a:br>
              <a:rPr lang="en-US" dirty="0"/>
            </a:br>
            <a:r>
              <a:rPr lang="en-US" dirty="0"/>
              <a:t>are hazard maps?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F9FD43-C550-C240-A93C-B9652E29E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785" y="-4763"/>
            <a:ext cx="4097215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F36FCE-8C39-BD46-8E10-06DCA7B72EE9}"/>
              </a:ext>
            </a:extLst>
          </p:cNvPr>
          <p:cNvSpPr txBox="1"/>
          <p:nvPr/>
        </p:nvSpPr>
        <p:spPr>
          <a:xfrm>
            <a:off x="2971800" y="476940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Stein et al. (2012)</a:t>
            </a:r>
          </a:p>
        </p:txBody>
      </p:sp>
    </p:spTree>
    <p:extLst>
      <p:ext uri="{BB962C8B-B14F-4D97-AF65-F5344CB8AC3E}">
        <p14:creationId xmlns:p14="http://schemas.microsoft.com/office/powerpoint/2010/main" val="134546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FAC6E-EC64-ED49-8644-71FE49CB1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9550"/>
            <a:ext cx="8229600" cy="85725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Unreinforced </a:t>
            </a:r>
            <a:br>
              <a:rPr lang="en-US" dirty="0"/>
            </a:br>
            <a:r>
              <a:rPr lang="en-US" dirty="0"/>
              <a:t>masonry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D161B9-4056-7E49-92E6-DCD27B9EE17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6200" y="119574"/>
            <a:ext cx="5486400" cy="3747576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1C54FC-A7D8-9E46-9A4D-141D44900C8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486400" y="2667000"/>
            <a:ext cx="3560978" cy="23431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2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BF687-AC4D-6C48-8671-A9E165683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Lessons from Loma </a:t>
            </a:r>
            <a:r>
              <a:rPr lang="en-US" dirty="0" err="1"/>
              <a:t>Prieta</a:t>
            </a:r>
            <a:r>
              <a:rPr lang="en-US" dirty="0"/>
              <a:t> (and else)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F0F87-E1DE-D146-B7CE-EC89AC80F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1200150"/>
            <a:ext cx="3886200" cy="3733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Unreinforced masonry is the worst</a:t>
            </a:r>
          </a:p>
          <a:p>
            <a:r>
              <a:rPr lang="en-US" dirty="0"/>
              <a:t>Single </a:t>
            </a:r>
            <a:r>
              <a:rPr lang="en-US" dirty="0" err="1"/>
              <a:t>storey</a:t>
            </a:r>
            <a:r>
              <a:rPr lang="en-US" dirty="0"/>
              <a:t> wood can perform well</a:t>
            </a:r>
          </a:p>
          <a:p>
            <a:r>
              <a:rPr lang="en-US" dirty="0"/>
              <a:t>Building codes work, if they are followed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6C717-8C98-534C-A7B9-4B5637190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14" y="1373386"/>
            <a:ext cx="4788686" cy="325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8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C195B-EC4D-E04B-AE6F-91715BDD7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damage to structures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0464A-5379-784E-A73D-A0566CE52B56}"/>
              </a:ext>
            </a:extLst>
          </p:cNvPr>
          <p:cNvPicPr/>
          <p:nvPr/>
        </p:nvPicPr>
        <p:blipFill>
          <a:blip r:embed="rId2"/>
          <a:srcRect l="15683" t="11394" r="37272" b="50989"/>
          <a:stretch/>
        </p:blipFill>
        <p:spPr>
          <a:xfrm>
            <a:off x="429986" y="1159396"/>
            <a:ext cx="3631892" cy="3997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49DEB9-45EE-EC48-B2B9-0A1E215BE7D6}"/>
              </a:ext>
            </a:extLst>
          </p:cNvPr>
          <p:cNvPicPr/>
          <p:nvPr/>
        </p:nvPicPr>
        <p:blipFill>
          <a:blip r:embed="rId2"/>
          <a:srcRect l="15563" t="48805" r="37513" b="25207"/>
          <a:stretch/>
        </p:blipFill>
        <p:spPr>
          <a:xfrm>
            <a:off x="4891466" y="1159396"/>
            <a:ext cx="3998302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97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13227-959F-2F43-B3D1-8196DC87D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Micro-level: Which material behavior would be preferred in an earthquake?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DA8E734-8781-EA44-8B0D-876B3220D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76350"/>
            <a:ext cx="8382000" cy="365094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34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36EC-D133-2A44-BBB6-93E5E1537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Sometimes ductile/plastic deformation desired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BFDBB-5F3E-2349-9913-DE458EAC0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4949"/>
            <a:ext cx="8229600" cy="308967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Large elastic (reversible) deformation may lead to brittle failure (i.e. loss of all strength)</a:t>
            </a:r>
          </a:p>
          <a:p>
            <a:r>
              <a:rPr lang="en-US" dirty="0"/>
              <a:t>E.g. rebar can strengthen elastic behavior of concrete and postpone brittle failure</a:t>
            </a:r>
          </a:p>
          <a:p>
            <a:r>
              <a:rPr lang="en-US" dirty="0"/>
              <a:t>Ductile/viscous/plastic deformation take up energy in a dissipative (non reversible) way</a:t>
            </a:r>
          </a:p>
          <a:p>
            <a:r>
              <a:rPr lang="en-US" dirty="0"/>
              <a:t>Consider rubber band – stretch too much, it yields (but doesn’t immediately snap) </a:t>
            </a:r>
          </a:p>
        </p:txBody>
      </p:sp>
    </p:spTree>
    <p:extLst>
      <p:ext uri="{BB962C8B-B14F-4D97-AF65-F5344CB8AC3E}">
        <p14:creationId xmlns:p14="http://schemas.microsoft.com/office/powerpoint/2010/main" val="301117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3367-D89A-AF4D-B410-48273547D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Steel rebar reinforced concrete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C214D-4F59-9040-B8F2-10E1AEB25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88" y="1276350"/>
            <a:ext cx="7113224" cy="346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8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0D44-DA54-E846-8D63-E4FEE5476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Effect of verticals on concrete columns reinforced with rebar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F11CA-143B-2E4B-92D6-C151CB9D69E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810000" y="1428750"/>
            <a:ext cx="5188757" cy="3402096"/>
          </a:xfrm>
          <a:prstGeom prst="rect">
            <a:avLst/>
          </a:prstGeom>
          <a:ln>
            <a:noFill/>
          </a:ln>
        </p:spPr>
      </p:pic>
      <p:pic>
        <p:nvPicPr>
          <p:cNvPr id="5" name="Picture 2" descr="Z:\Powerpoint\MH_DCM\MH_DCM-TEXTEDIT PROJECTS\ABBOTT_10e\Final files\chapt04\chapt00_labeled\abb22983_04_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86150"/>
            <a:ext cx="3369646" cy="142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ypress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04950"/>
            <a:ext cx="2514600" cy="168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Powerpoint\MH_DCM\MH_DCM-TEXTEDIT PROJECTS\ABBOTT_10e\Final files\chapt03\chapt00_labeled\abb22983_03_36.jpg">
            <a:extLst>
              <a:ext uri="{FF2B5EF4-FFF2-40B4-BE49-F238E27FC236}">
                <a16:creationId xmlns:a16="http://schemas.microsoft.com/office/drawing/2014/main" id="{51339C03-A5DE-2847-A294-615E45D12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" b="5492"/>
          <a:stretch/>
        </p:blipFill>
        <p:spPr bwMode="auto">
          <a:xfrm>
            <a:off x="1066800" y="-19051"/>
            <a:ext cx="7162800" cy="518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4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9433-F1F3-0347-9893-ECDB8406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Macro-scale: Fundamental periods and resonance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01E82-EC2D-2D4B-99C9-60BDA1367878}"/>
              </a:ext>
            </a:extLst>
          </p:cNvPr>
          <p:cNvPicPr/>
          <p:nvPr/>
        </p:nvPicPr>
        <p:blipFill rotWithShape="1">
          <a:blip r:embed="rId2"/>
          <a:srcRect t="20012" b="12131"/>
          <a:stretch/>
        </p:blipFill>
        <p:spPr>
          <a:xfrm>
            <a:off x="457200" y="1178522"/>
            <a:ext cx="8001000" cy="3384948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B3A856-6B30-3C4B-9F40-D1DA763364F8}"/>
              </a:ext>
            </a:extLst>
          </p:cNvPr>
          <p:cNvSpPr/>
          <p:nvPr/>
        </p:nvSpPr>
        <p:spPr>
          <a:xfrm>
            <a:off x="6781800" y="3790950"/>
            <a:ext cx="2362200" cy="13525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latin typeface="Optima" panose="02000503060000020004" pitchFamily="2" charset="0"/>
              </a:rPr>
              <a:t>T</a:t>
            </a:r>
            <a:r>
              <a:rPr lang="en-US" sz="2000" dirty="0">
                <a:latin typeface="Optima" panose="02000503060000020004" pitchFamily="2" charset="0"/>
              </a:rPr>
              <a:t> = 2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>
                <a:latin typeface="Optima" panose="02000503060000020004" pitchFamily="2" charset="0"/>
              </a:rPr>
              <a:t> </a:t>
            </a:r>
            <a:r>
              <a:rPr lang="en-US" sz="2000" dirty="0" err="1">
                <a:latin typeface="Optima" panose="02000503060000020004" pitchFamily="2" charset="0"/>
              </a:rPr>
              <a:t>sqrt</a:t>
            </a:r>
            <a:r>
              <a:rPr lang="en-US" sz="2000" dirty="0">
                <a:latin typeface="Optima" panose="02000503060000020004" pitchFamily="2" charset="0"/>
              </a:rPr>
              <a:t>(</a:t>
            </a:r>
            <a:r>
              <a:rPr lang="en-US" sz="2000" i="1" dirty="0">
                <a:latin typeface="Optima" panose="02000503060000020004" pitchFamily="2" charset="0"/>
              </a:rPr>
              <a:t>L</a:t>
            </a:r>
            <a:r>
              <a:rPr lang="en-US" sz="2000" dirty="0">
                <a:latin typeface="Optima" panose="02000503060000020004" pitchFamily="2" charset="0"/>
              </a:rPr>
              <a:t>/</a:t>
            </a:r>
            <a:r>
              <a:rPr lang="en-US" sz="2000" i="1" dirty="0">
                <a:latin typeface="Optima" panose="02000503060000020004" pitchFamily="2" charset="0"/>
              </a:rPr>
              <a:t>g</a:t>
            </a:r>
            <a:r>
              <a:rPr lang="en-US" sz="2000" dirty="0">
                <a:latin typeface="Optima" panose="02000503060000020004" pitchFamily="2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B0009-FE91-634F-B4C6-91CECDF26989}"/>
              </a:ext>
            </a:extLst>
          </p:cNvPr>
          <p:cNvSpPr txBox="1"/>
          <p:nvPr/>
        </p:nvSpPr>
        <p:spPr>
          <a:xfrm>
            <a:off x="1600200" y="183152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Optima" pitchFamily="2" charset="0"/>
              </a:rPr>
              <a:t>L</a:t>
            </a:r>
            <a:endParaRPr lang="en-US" b="1" i="1" dirty="0">
              <a:latin typeface="Optim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70C5E-98AE-434F-ADA0-652C6B7DC141}"/>
              </a:ext>
            </a:extLst>
          </p:cNvPr>
          <p:cNvSpPr txBox="1"/>
          <p:nvPr/>
        </p:nvSpPr>
        <p:spPr>
          <a:xfrm>
            <a:off x="6981473" y="3188553"/>
            <a:ext cx="1933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Optima" pitchFamily="2" charset="0"/>
              </a:rPr>
              <a:t>T</a:t>
            </a:r>
            <a:r>
              <a:rPr lang="en-US" sz="2400" dirty="0">
                <a:latin typeface="Optima" pitchFamily="2" charset="0"/>
              </a:rPr>
              <a:t> = period</a:t>
            </a:r>
          </a:p>
          <a:p>
            <a:r>
              <a:rPr lang="en-US" sz="2400" i="1" dirty="0">
                <a:latin typeface="Optima" pitchFamily="2" charset="0"/>
              </a:rPr>
              <a:t>g</a:t>
            </a:r>
            <a:r>
              <a:rPr lang="en-US" sz="2400" dirty="0">
                <a:latin typeface="Optima" pitchFamily="2" charset="0"/>
              </a:rPr>
              <a:t> = </a:t>
            </a:r>
            <a:r>
              <a:rPr lang="en-US" sz="2400" dirty="0" err="1">
                <a:latin typeface="Optima" pitchFamily="2" charset="0"/>
              </a:rPr>
              <a:t>grav</a:t>
            </a:r>
            <a:r>
              <a:rPr lang="en-US" sz="2400" dirty="0">
                <a:latin typeface="Optima" pitchFamily="2" charset="0"/>
              </a:rPr>
              <a:t>. acc.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4552950"/>
            <a:ext cx="601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Optima" pitchFamily="2" charset="0"/>
              </a:rPr>
              <a:t>f</a:t>
            </a:r>
            <a:r>
              <a:rPr lang="en-US" dirty="0" smtClean="0">
                <a:latin typeface="Optima" pitchFamily="2" charset="0"/>
              </a:rPr>
              <a:t>undamental period ~ normal frequency ~ </a:t>
            </a:r>
            <a:r>
              <a:rPr lang="en-US" dirty="0" err="1" smtClean="0">
                <a:latin typeface="Optima" pitchFamily="2" charset="0"/>
              </a:rPr>
              <a:t>eigen</a:t>
            </a:r>
            <a:r>
              <a:rPr lang="en-US" dirty="0" smtClean="0">
                <a:latin typeface="Optima" pitchFamily="2" charset="0"/>
              </a:rPr>
              <a:t> frequency</a:t>
            </a:r>
          </a:p>
        </p:txBody>
      </p:sp>
    </p:spTree>
    <p:extLst>
      <p:ext uri="{BB962C8B-B14F-4D97-AF65-F5344CB8AC3E}">
        <p14:creationId xmlns:p14="http://schemas.microsoft.com/office/powerpoint/2010/main" val="171575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934FE-45E4-CF43-AA8C-22057AE85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vibrations of a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D0AEF-389E-A54B-9B87-44E49A36E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4950"/>
            <a:ext cx="8229600" cy="3276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Osaka"/>
              </a:rPr>
              <a:t>Depends on its mass and its stiffness 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Osaka"/>
              </a:rPr>
              <a:t>The period of the fundamental mode of a multi-story building is approximately: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Osaka"/>
              </a:rPr>
              <a:t>T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Osaka"/>
              </a:rPr>
              <a:t> = 0.1 </a:t>
            </a:r>
            <a:r>
              <a:rPr lang="en-US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Osaka"/>
              </a:rPr>
              <a:t>N</a:t>
            </a:r>
            <a:endParaRPr lang="en-US" sz="2400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832050" lvl="2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Osaka"/>
              </a:rPr>
              <a:t>T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Osaka"/>
              </a:rPr>
              <a:t>is the period in seconds</a:t>
            </a:r>
            <a:endParaRPr lang="en-US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832050" lvl="2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Osaka"/>
              </a:rPr>
              <a:t>N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Osaka"/>
              </a:rPr>
              <a:t> is the number of stories (floors). </a:t>
            </a:r>
            <a:endParaRPr lang="en-US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Osaka"/>
              </a:rPr>
              <a:t> The frequency, </a:t>
            </a:r>
            <a:r>
              <a:rPr lang="en-US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Osaka"/>
              </a:rPr>
              <a:t>f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Osaka"/>
              </a:rPr>
              <a:t>, in cycles per second is: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Osaka"/>
              </a:rPr>
              <a:t>f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Osaka"/>
              </a:rPr>
              <a:t> = 1 /</a:t>
            </a:r>
            <a:r>
              <a:rPr lang="en-US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Osaka"/>
              </a:rPr>
              <a:t> T</a:t>
            </a:r>
            <a:endParaRPr lang="en-US" sz="2400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36565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33350"/>
            <a:ext cx="4084121" cy="487086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09550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How useful </a:t>
            </a:r>
            <a:br>
              <a:rPr lang="en-US" dirty="0"/>
            </a:br>
            <a:r>
              <a:rPr lang="en-US" dirty="0"/>
              <a:t>are hazard maps?</a:t>
            </a:r>
          </a:p>
        </p:txBody>
      </p:sp>
    </p:spTree>
    <p:extLst>
      <p:ext uri="{BB962C8B-B14F-4D97-AF65-F5344CB8AC3E}">
        <p14:creationId xmlns:p14="http://schemas.microsoft.com/office/powerpoint/2010/main" val="8368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DFDB95-F1AD-D648-B455-115702FF091E}"/>
              </a:ext>
            </a:extLst>
          </p:cNvPr>
          <p:cNvPicPr/>
          <p:nvPr/>
        </p:nvPicPr>
        <p:blipFill rotWithShape="1">
          <a:blip r:embed="rId2"/>
          <a:srcRect l="3490" t="5421" r="15721" b="17460"/>
          <a:stretch/>
        </p:blipFill>
        <p:spPr>
          <a:xfrm>
            <a:off x="2667000" y="428199"/>
            <a:ext cx="6159731" cy="43434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1723C1-83AF-2248-87D3-6508B7536FD4}"/>
              </a:ext>
            </a:extLst>
          </p:cNvPr>
          <p:cNvSpPr/>
          <p:nvPr/>
        </p:nvSpPr>
        <p:spPr>
          <a:xfrm>
            <a:off x="23812" y="438150"/>
            <a:ext cx="2514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Consider power spectrum of shaking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anose="02000503060000020004" pitchFamily="2" charset="0"/>
              </a:rPr>
              <a:t>Mexico City (M8.1, 1985):  medium sized buildings (on soft ground) fared worst, with periods of ~2 s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05C9A-96B4-1542-890D-B8B690CFF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Mismatch of normal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8C4C0-B0CB-0845-90D8-C225E770F8F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421215" y="1203675"/>
            <a:ext cx="5533107" cy="367665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6910EE-2F8B-CB40-B7F9-9372568CAB6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52400" y="1398780"/>
            <a:ext cx="3198960" cy="3286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42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160C2-95F1-F94F-970B-5CFC40BB4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545FB-CE81-FF40-BB38-DF3FF31E05A0}"/>
              </a:ext>
            </a:extLst>
          </p:cNvPr>
          <p:cNvPicPr/>
          <p:nvPr/>
        </p:nvPicPr>
        <p:blipFill rotWithShape="1">
          <a:blip r:embed="rId2"/>
          <a:srcRect r="7510" b="13172"/>
          <a:stretch/>
        </p:blipFill>
        <p:spPr>
          <a:xfrm>
            <a:off x="12240" y="-476249"/>
            <a:ext cx="8445960" cy="594360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766" r="12401"/>
          <a:stretch/>
        </p:blipFill>
        <p:spPr>
          <a:xfrm>
            <a:off x="632212" y="2362200"/>
            <a:ext cx="3826844" cy="2876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86600" y="4171950"/>
            <a:ext cx="1905000" cy="1600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397250"/>
            <a:ext cx="2328333" cy="174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0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767DF-1948-DE43-B992-4E4127C7B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 of 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948AB-FB28-904B-8588-9EB1CCCC4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Modify coupling of ground shaking to building response</a:t>
            </a:r>
          </a:p>
          <a:p>
            <a:pPr lvl="1"/>
            <a:r>
              <a:rPr lang="en-US" dirty="0"/>
              <a:t>change response stiffness (less shaking, but higher stresses, cf. Hook’s law)</a:t>
            </a:r>
          </a:p>
          <a:p>
            <a:pPr lvl="1"/>
            <a:r>
              <a:rPr lang="en-US" dirty="0"/>
              <a:t>Reduce danger of stress points</a:t>
            </a:r>
          </a:p>
          <a:p>
            <a:pPr lvl="1"/>
            <a:r>
              <a:rPr lang="en-US" dirty="0"/>
              <a:t>Reduce amount of elastic energy by dissipation</a:t>
            </a:r>
          </a:p>
        </p:txBody>
      </p:sp>
    </p:spTree>
    <p:extLst>
      <p:ext uri="{BB962C8B-B14F-4D97-AF65-F5344CB8AC3E}">
        <p14:creationId xmlns:p14="http://schemas.microsoft.com/office/powerpoint/2010/main" val="239520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185C2-C8A8-724C-8D11-0EF9301E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Fix problems</a:t>
            </a:r>
            <a:r>
              <a:rPr lang="en-US" dirty="0"/>
              <a:t>: Mitigation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E60BD-0CDE-2B44-B595-8FB58C4BC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00150"/>
            <a:ext cx="3733800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Wooden structures walking off foundations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16C68-3CED-7A45-BD80-46AEB2F25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2897386"/>
            <a:ext cx="2770652" cy="2077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5A7C8B-1DDF-3341-9DDC-6771C7F4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679" y="1348254"/>
            <a:ext cx="4798121" cy="30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1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185C2-C8A8-724C-8D11-0EF9301E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E60BD-0CDE-2B44-B595-8FB58C4BC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2514600" cy="3394472"/>
          </a:xfrm>
        </p:spPr>
        <p:txBody>
          <a:bodyPr/>
          <a:lstStyle/>
          <a:p>
            <a:r>
              <a:rPr lang="en-US" dirty="0"/>
              <a:t>Bolting and shear walls</a:t>
            </a:r>
          </a:p>
        </p:txBody>
      </p:sp>
      <p:pic>
        <p:nvPicPr>
          <p:cNvPr id="4" name="Picture 3" descr="Z:\Powerpoint\MH_DCM\MH_DCM-TEXTEDIT PROJECTS\ABBOTT_10e\Final files\chapt03\chapt00_labeled\abb22983_03_37.jpg">
            <a:extLst>
              <a:ext uri="{FF2B5EF4-FFF2-40B4-BE49-F238E27FC236}">
                <a16:creationId xmlns:a16="http://schemas.microsoft.com/office/drawing/2014/main" id="{554A80B7-3660-B241-A0B3-9BADD86BC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3229"/>
            <a:ext cx="3648075" cy="398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9FC15A-E6E1-C645-83F8-074D90E6A3B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057400" y="2081279"/>
            <a:ext cx="2671762" cy="29701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57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3F441-35C8-B041-80DB-B4EED24DC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Northridge 1994, Mw 6.9 – Soft </a:t>
            </a:r>
            <a:r>
              <a:rPr lang="en-US" sz="2800" dirty="0" err="1"/>
              <a:t>storey</a:t>
            </a:r>
            <a:r>
              <a:rPr lang="en-US" sz="2800" dirty="0"/>
              <a:t> collapse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04935-8C70-A645-9C69-BBB17E89495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00200" y="971925"/>
            <a:ext cx="6285900" cy="41334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14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Powerpoint\MH_DCM\MH_DCM-TEXTEDIT PROJECTS\ABBOTT_10e\Final files\chapt03\chapt00_labeled\abb22983_03_35.jpg">
            <a:extLst>
              <a:ext uri="{FF2B5EF4-FFF2-40B4-BE49-F238E27FC236}">
                <a16:creationId xmlns:a16="http://schemas.microsoft.com/office/drawing/2014/main" id="{57A1ED43-175A-8B44-9B51-793ABF635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" b="2128"/>
          <a:stretch/>
        </p:blipFill>
        <p:spPr bwMode="auto">
          <a:xfrm>
            <a:off x="533400" y="156795"/>
            <a:ext cx="8393113" cy="470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64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D695DE-66CE-704B-8E61-B23BC3A43894}"/>
              </a:ext>
            </a:extLst>
          </p:cNvPr>
          <p:cNvPicPr/>
          <p:nvPr/>
        </p:nvPicPr>
        <p:blipFill rotWithShape="1">
          <a:blip r:embed="rId2"/>
          <a:srcRect r="10484" b="18279"/>
          <a:stretch/>
        </p:blipFill>
        <p:spPr>
          <a:xfrm>
            <a:off x="0" y="-323850"/>
            <a:ext cx="8458200" cy="5791200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5EF917-B268-654D-B07F-E37711893257}"/>
              </a:ext>
            </a:extLst>
          </p:cNvPr>
          <p:cNvSpPr/>
          <p:nvPr/>
        </p:nvSpPr>
        <p:spPr>
          <a:xfrm>
            <a:off x="7696200" y="4171950"/>
            <a:ext cx="3048000" cy="3276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74B83-9B7C-F641-8828-62B004F824C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791200" y="3028950"/>
            <a:ext cx="3048332" cy="1333766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114550"/>
            <a:ext cx="3305651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1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3BD91A-38DD-934B-A243-86BAFE0ED2B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334000" y="136886"/>
            <a:ext cx="3567360" cy="505631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1D33D4-F36B-2544-AEFE-2C6FCBD8E21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41000" y="3318042"/>
            <a:ext cx="2373600" cy="179212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83618C-1109-974A-B627-D4EBD712392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737080" y="3333750"/>
            <a:ext cx="2520720" cy="1724400"/>
          </a:xfrm>
          <a:prstGeom prst="rect">
            <a:avLst/>
          </a:prstGeom>
          <a:ln>
            <a:noFill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188FD20-ED4B-7041-98E3-5789A7B8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Japanese temple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6EA3B7-C00B-4942-86C4-974C14C42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648200" cy="1904999"/>
          </a:xfrm>
        </p:spPr>
        <p:txBody>
          <a:bodyPr/>
          <a:lstStyle/>
          <a:p>
            <a:r>
              <a:rPr lang="en-US" dirty="0"/>
              <a:t>Columns not attached to bottom</a:t>
            </a:r>
          </a:p>
          <a:p>
            <a:r>
              <a:rPr lang="en-US" dirty="0"/>
              <a:t>Simple base insulation</a:t>
            </a:r>
          </a:p>
        </p:txBody>
      </p:sp>
    </p:spTree>
    <p:extLst>
      <p:ext uri="{BB962C8B-B14F-4D97-AF65-F5344CB8AC3E}">
        <p14:creationId xmlns:p14="http://schemas.microsoft.com/office/powerpoint/2010/main" val="33105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loud-storage.globalquakemodel.org/public/Global%20Maps/version_2018.1_2020092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29"/>
          <a:stretch/>
        </p:blipFill>
        <p:spPr bwMode="auto">
          <a:xfrm>
            <a:off x="-76200" y="285750"/>
            <a:ext cx="92668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3248"/>
          <a:stretch/>
        </p:blipFill>
        <p:spPr>
          <a:xfrm>
            <a:off x="457200" y="4552950"/>
            <a:ext cx="8541431" cy="2935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6752"/>
          <a:stretch/>
        </p:blipFill>
        <p:spPr>
          <a:xfrm>
            <a:off x="1828800" y="4857750"/>
            <a:ext cx="6508982" cy="29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3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1981200" y="-19050"/>
            <a:ext cx="7144200" cy="5113743"/>
          </a:xfrm>
          <a:prstGeom prst="rect">
            <a:avLst/>
          </a:prstGeom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361950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US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Hazard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1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4_hazard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-19050"/>
            <a:ext cx="6938818" cy="51435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205978"/>
            <a:ext cx="1981200" cy="3889771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Latest SHA for lower 48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2452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9/95/New_Madrid_and_Wabash_seizmic_zones-USG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50" y="970328"/>
            <a:ext cx="3575399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2014_hazard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-19049"/>
            <a:ext cx="3495108" cy="25908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362200" y="1352550"/>
            <a:ext cx="4343400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0" y="133350"/>
            <a:ext cx="8229600" cy="857250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/>
              <a:t>New Madrid seismic zone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01" y="302895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Optima" pitchFamily="2" charset="0"/>
              </a:rPr>
              <a:t>1699 – reports of ground shaking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Optima" pitchFamily="2" charset="0"/>
              </a:rPr>
              <a:t>1811 Dec 16 (2:15am) M7.5 in NE Arkansas (rang bells in DC)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Optima" pitchFamily="2" charset="0"/>
              </a:rPr>
              <a:t>1811 Dec 16 (7:15 am) M7 aftershock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Optima" pitchFamily="2" charset="0"/>
              </a:rPr>
              <a:t>1812 Jan 23 M7.3 near New Madrid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Optima" pitchFamily="2" charset="0"/>
              </a:rPr>
              <a:t>1812 Feb 7 M7 near New Madrid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latin typeface="Optim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01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duced_damage_OK_M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42950"/>
            <a:ext cx="4899547" cy="409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90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Anthropogenic / induced </a:t>
            </a:r>
            <a:r>
              <a:rPr lang="en-US" sz="3600" dirty="0"/>
              <a:t>seismicity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486400" y="1276350"/>
            <a:ext cx="3810000" cy="3733800"/>
          </a:xfrm>
        </p:spPr>
        <p:txBody>
          <a:bodyPr/>
          <a:lstStyle/>
          <a:p>
            <a:r>
              <a:rPr lang="en-US" sz="2000" dirty="0"/>
              <a:t>Deep wastewater disposal</a:t>
            </a:r>
          </a:p>
          <a:p>
            <a:r>
              <a:rPr lang="en-US" sz="2000" dirty="0"/>
              <a:t>Gas storage</a:t>
            </a:r>
          </a:p>
          <a:p>
            <a:r>
              <a:rPr lang="en-US" sz="2000" dirty="0"/>
              <a:t>Hydrologic fracturing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4400550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Cushing OK M5 2016</a:t>
            </a:r>
          </a:p>
          <a:p>
            <a:r>
              <a:rPr lang="en-US" dirty="0">
                <a:latin typeface="Optima" pitchFamily="2" charset="0"/>
              </a:rPr>
              <a:t>(Pawnee M5.8)</a:t>
            </a:r>
          </a:p>
        </p:txBody>
      </p:sp>
      <p:pic>
        <p:nvPicPr>
          <p:cNvPr id="7" name="Picture 6" descr="tx_sei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876550"/>
            <a:ext cx="3346636" cy="1962150"/>
          </a:xfrm>
          <a:prstGeom prst="rect">
            <a:avLst/>
          </a:prstGeom>
        </p:spPr>
      </p:pic>
      <p:pic>
        <p:nvPicPr>
          <p:cNvPr id="8" name="Picture 7" descr="tx_seis_la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2571750"/>
            <a:ext cx="364667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uced_hazard_2016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246" y="285750"/>
            <a:ext cx="3549754" cy="4705350"/>
          </a:xfrm>
          <a:prstGeom prst="rect">
            <a:avLst/>
          </a:prstGeom>
        </p:spPr>
      </p:pic>
      <p:pic>
        <p:nvPicPr>
          <p:cNvPr id="3" name="Picture 2" descr="induced_hazard_2016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150"/>
            <a:ext cx="5738083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Optima" pitchFamily="2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3398</TotalTime>
  <Words>583</Words>
  <Application>Microsoft Office PowerPoint</Application>
  <PresentationFormat>On-screen Show (16:9)</PresentationFormat>
  <Paragraphs>83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DejaVu Sans</vt:lpstr>
      <vt:lpstr>Optima</vt:lpstr>
      <vt:lpstr>Osaka</vt:lpstr>
      <vt:lpstr>Symbol</vt:lpstr>
      <vt:lpstr>Wingdings</vt:lpstr>
      <vt:lpstr>Office Theme</vt:lpstr>
      <vt:lpstr>Hazard maps and risk mitigation</vt:lpstr>
      <vt:lpstr>How useful  are hazard maps?</vt:lpstr>
      <vt:lpstr>How useful  are hazard maps?</vt:lpstr>
      <vt:lpstr>PowerPoint Presentation</vt:lpstr>
      <vt:lpstr>US  Hazard</vt:lpstr>
      <vt:lpstr>Latest SHA for lower 48</vt:lpstr>
      <vt:lpstr>New Madrid seismic zone</vt:lpstr>
      <vt:lpstr>Anthropogenic / induced seismicity</vt:lpstr>
      <vt:lpstr>PowerPoint Presentation</vt:lpstr>
      <vt:lpstr>Hazard and risk</vt:lpstr>
      <vt:lpstr>Exposure</vt:lpstr>
      <vt:lpstr>PowerPoint Presentation</vt:lpstr>
      <vt:lpstr>PowerPoint Presentation</vt:lpstr>
      <vt:lpstr>Risk = </vt:lpstr>
      <vt:lpstr>PowerPoint Presentation</vt:lpstr>
      <vt:lpstr>Engineering based on case studies:  Building performance for Loma Prieta M6.9, 1989</vt:lpstr>
      <vt:lpstr>Single storey wood structure</vt:lpstr>
      <vt:lpstr>Old multi storey wood structure</vt:lpstr>
      <vt:lpstr>New multi storey wood structure</vt:lpstr>
      <vt:lpstr>Unreinforced  masonry</vt:lpstr>
      <vt:lpstr>Lessons from Loma Prieta (and else)</vt:lpstr>
      <vt:lpstr>Potential damage to structures</vt:lpstr>
      <vt:lpstr>Micro-level: Which material behavior would be preferred in an earthquake?</vt:lpstr>
      <vt:lpstr>Sometimes ductile/plastic deformation desired</vt:lpstr>
      <vt:lpstr>Steel rebar reinforced concrete</vt:lpstr>
      <vt:lpstr>Effect of verticals on concrete columns reinforced with rebar</vt:lpstr>
      <vt:lpstr>PowerPoint Presentation</vt:lpstr>
      <vt:lpstr>Macro-scale: Fundamental periods and resonance</vt:lpstr>
      <vt:lpstr>Natural vibrations of a building</vt:lpstr>
      <vt:lpstr>PowerPoint Presentation</vt:lpstr>
      <vt:lpstr>Mismatch of normal modes</vt:lpstr>
      <vt:lpstr>PowerPoint Presentation</vt:lpstr>
      <vt:lpstr>Concepts of EE</vt:lpstr>
      <vt:lpstr>Fix problems: Mitigation measures</vt:lpstr>
      <vt:lpstr>Mitigation measures</vt:lpstr>
      <vt:lpstr>Northridge 1994, Mw 6.9 – Soft storey collapse</vt:lpstr>
      <vt:lpstr>PowerPoint Presentation</vt:lpstr>
      <vt:lpstr>PowerPoint Presentation</vt:lpstr>
      <vt:lpstr>Japanese temple</vt:lpstr>
    </vt:vector>
  </TitlesOfParts>
  <Company>USC Earth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tectonics</dc:title>
  <dc:creator>Thorsten Becker</dc:creator>
  <cp:lastModifiedBy>Becker, Thorsten</cp:lastModifiedBy>
  <cp:revision>295</cp:revision>
  <dcterms:created xsi:type="dcterms:W3CDTF">2018-02-18T18:23:36Z</dcterms:created>
  <dcterms:modified xsi:type="dcterms:W3CDTF">2021-04-03T18:19:25Z</dcterms:modified>
</cp:coreProperties>
</file>