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0" r:id="rId3"/>
    <p:sldId id="391" r:id="rId4"/>
    <p:sldId id="412" r:id="rId5"/>
    <p:sldId id="405" r:id="rId6"/>
    <p:sldId id="395" r:id="rId7"/>
    <p:sldId id="396" r:id="rId8"/>
    <p:sldId id="397" r:id="rId9"/>
    <p:sldId id="393" r:id="rId10"/>
    <p:sldId id="352" r:id="rId11"/>
    <p:sldId id="392" r:id="rId12"/>
    <p:sldId id="386" r:id="rId13"/>
    <p:sldId id="406" r:id="rId14"/>
    <p:sldId id="388" r:id="rId15"/>
    <p:sldId id="353" r:id="rId16"/>
    <p:sldId id="407" r:id="rId17"/>
    <p:sldId id="408" r:id="rId18"/>
    <p:sldId id="354" r:id="rId19"/>
    <p:sldId id="357" r:id="rId20"/>
    <p:sldId id="350" r:id="rId21"/>
    <p:sldId id="351" r:id="rId22"/>
    <p:sldId id="398" r:id="rId23"/>
    <p:sldId id="364" r:id="rId24"/>
    <p:sldId id="385" r:id="rId25"/>
    <p:sldId id="384" r:id="rId26"/>
    <p:sldId id="358" r:id="rId27"/>
    <p:sldId id="356" r:id="rId28"/>
    <p:sldId id="401" r:id="rId29"/>
    <p:sldId id="361" r:id="rId30"/>
    <p:sldId id="399" r:id="rId31"/>
    <p:sldId id="403" r:id="rId32"/>
    <p:sldId id="404" r:id="rId33"/>
    <p:sldId id="365" r:id="rId34"/>
    <p:sldId id="362" r:id="rId35"/>
    <p:sldId id="389" r:id="rId36"/>
    <p:sldId id="363" r:id="rId37"/>
    <p:sldId id="366" r:id="rId38"/>
    <p:sldId id="359" r:id="rId39"/>
    <p:sldId id="367" r:id="rId40"/>
    <p:sldId id="382" r:id="rId41"/>
    <p:sldId id="410" r:id="rId42"/>
    <p:sldId id="376" r:id="rId43"/>
    <p:sldId id="379" r:id="rId44"/>
    <p:sldId id="381" r:id="rId45"/>
    <p:sldId id="377" r:id="rId46"/>
    <p:sldId id="349" r:id="rId47"/>
    <p:sldId id="371" r:id="rId48"/>
    <p:sldId id="400" r:id="rId49"/>
    <p:sldId id="409" r:id="rId5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084"/>
    <p:restoredTop sz="55542" autoAdjust="0"/>
  </p:normalViewPr>
  <p:slideViewPr>
    <p:cSldViewPr>
      <p:cViewPr varScale="1">
        <p:scale>
          <a:sx n="215" d="100"/>
          <a:sy n="215" d="100"/>
        </p:scale>
        <p:origin x="2928" y="1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Optim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tim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254555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254555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tima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Optima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Optim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tim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tim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tim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Seismic hazard </a:t>
            </a:r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7907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UT GEO 302P – Spring </a:t>
            </a:r>
            <a:r>
              <a:rPr lang="en-US" dirty="0" smtClean="0"/>
              <a:t>2021</a:t>
            </a:r>
            <a:endParaRPr lang="en-US" dirty="0"/>
          </a:p>
          <a:p>
            <a:r>
              <a:rPr lang="en-US" dirty="0" smtClean="0"/>
              <a:t>Part II </a:t>
            </a:r>
            <a:r>
              <a:rPr lang="en-US" dirty="0"/>
              <a:t>– Lecture #</a:t>
            </a:r>
            <a:r>
              <a:rPr lang="en-US" dirty="0" smtClean="0"/>
              <a:t>6, March 30, 2021</a:t>
            </a:r>
            <a:endParaRPr lang="en-US" dirty="0"/>
          </a:p>
          <a:p>
            <a:r>
              <a:rPr lang="en-US" dirty="0"/>
              <a:t>Prof. Thorsten Becker</a:t>
            </a:r>
          </a:p>
          <a:p>
            <a:endParaRPr lang="en-US" dirty="0"/>
          </a:p>
          <a:p>
            <a:r>
              <a:rPr lang="en-US" dirty="0"/>
              <a:t>Reading: Ch. 4,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Earthquake 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8"/>
            <a:ext cx="8229600" cy="3794521"/>
          </a:xfrm>
        </p:spPr>
        <p:txBody>
          <a:bodyPr>
            <a:normAutofit fontScale="62500" lnSpcReduction="20000"/>
          </a:bodyPr>
          <a:lstStyle/>
          <a:p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There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have been numerous suggestions for precursory phenomena</a:t>
            </a:r>
            <a:endParaRPr lang="en-US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lvl="1"/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Luxi Sans"/>
              </a:rPr>
              <a:t>Seismicity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Luxi Sans"/>
              </a:rPr>
              <a:t>increase or decrease before the main event 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lvl="1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Luxi Sans"/>
              </a:rPr>
              <a:t>Changes in seismic wave speeds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lvl="1"/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Luxi Sans"/>
              </a:rPr>
              <a:t>Animal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Luxi Sans"/>
              </a:rPr>
              <a:t>behavior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lvl="1"/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Luxi Sans"/>
              </a:rPr>
              <a:t>Changes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Luxi Sans"/>
              </a:rPr>
              <a:t>in water levels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lvl="1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Luxi Sans"/>
              </a:rPr>
              <a:t>Electro-magnetic signals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lvl="1"/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Luxi Sans"/>
              </a:rPr>
              <a:t>...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No means of robust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spatio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-temporal prediction have been found,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yet</a:t>
            </a:r>
          </a:p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Earthquake cycle is useful concept, but</a:t>
            </a:r>
          </a:p>
          <a:p>
            <a:pPr lvl="1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 practice too irregular (see stick slip discussion) to do much for 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prediction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(specific time, place, magnitude), </a:t>
            </a:r>
          </a:p>
          <a:p>
            <a:pPr lvl="1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helpful for 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forecast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(statistical likelihood)</a:t>
            </a:r>
            <a:endParaRPr lang="en-US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en-US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67997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Earthquake </a:t>
            </a:r>
            <a:br>
              <a:rPr lang="en-US" dirty="0"/>
            </a:br>
            <a:r>
              <a:rPr lang="en-US" dirty="0"/>
              <a:t>early </a:t>
            </a:r>
            <a:r>
              <a:rPr lang="en-US" dirty="0" smtClean="0"/>
              <a:t>warning </a:t>
            </a:r>
            <a:br>
              <a:rPr lang="en-US" dirty="0" smtClean="0"/>
            </a:br>
            <a:r>
              <a:rPr lang="en-US" dirty="0" smtClean="0"/>
              <a:t>(EEW)</a:t>
            </a:r>
            <a:endParaRPr lang="en-US" dirty="0"/>
          </a:p>
        </p:txBody>
      </p:sp>
      <p:pic>
        <p:nvPicPr>
          <p:cNvPr id="5" name="Picture 4" descr="shakealert_to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09550"/>
            <a:ext cx="4690872" cy="478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34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ewbasics.gif"/>
          <p:cNvPicPr>
            <a:picLocks noChangeAspect="1"/>
          </p:cNvPicPr>
          <p:nvPr/>
        </p:nvPicPr>
        <p:blipFill rotWithShape="1">
          <a:blip r:embed="rId2"/>
          <a:srcRect b="4887"/>
          <a:stretch/>
        </p:blipFill>
        <p:spPr>
          <a:xfrm>
            <a:off x="838200" y="38100"/>
            <a:ext cx="7467600" cy="48196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95800" y="4171950"/>
            <a:ext cx="3095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Optima" pitchFamily="2" charset="0"/>
              </a:rPr>
              <a:t>Note: radio-waves faster than</a:t>
            </a:r>
          </a:p>
          <a:p>
            <a:r>
              <a:rPr lang="en-US" dirty="0">
                <a:solidFill>
                  <a:schemeClr val="bg1"/>
                </a:solidFill>
                <a:latin typeface="Optima" pitchFamily="2" charset="0"/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Optima" pitchFamily="2" charset="0"/>
              </a:rPr>
              <a:t>eismic waves!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-6760"/>
            <a:ext cx="73662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57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133350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Earthquake Early Warning </a:t>
            </a:r>
            <a:r>
              <a:rPr lang="en-US" dirty="0"/>
              <a:t>for the US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990600"/>
            <a:ext cx="3962400" cy="40195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Now deployed on west coast of US</a:t>
            </a:r>
          </a:p>
          <a:p>
            <a:r>
              <a:rPr lang="en-US" sz="2400" dirty="0" smtClean="0"/>
              <a:t>Lead </a:t>
            </a:r>
            <a:r>
              <a:rPr lang="en-US" sz="2400" dirty="0"/>
              <a:t>times </a:t>
            </a:r>
            <a:r>
              <a:rPr lang="en-US" sz="2400" dirty="0" smtClean="0"/>
              <a:t>can be short </a:t>
            </a:r>
            <a:r>
              <a:rPr lang="en-US" sz="2400" dirty="0"/>
              <a:t>because events of concern are within network (different for Japan and Mexico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Questions about false positives vs. false negatives</a:t>
            </a:r>
            <a:endParaRPr lang="en-US" sz="2400" dirty="0"/>
          </a:p>
        </p:txBody>
      </p:sp>
      <p:pic>
        <p:nvPicPr>
          <p:cNvPr id="1026" name="Picture 2" descr="https://www.shakealert.org/wp-content/uploads/2019/01/FEMA_Annualized_Los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680" y="967285"/>
            <a:ext cx="5324475" cy="391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hazard and forecasting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exact site and timing and size of earthquakes cannot be predicted, but their likely (in a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probabilistic,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long term sense) location and occurrence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can be assessed</a:t>
            </a:r>
            <a:endParaRPr lang="en-US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rough timing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(or faults being early/late in cycle) can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be estimated based on past earthquake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occurrence</a:t>
            </a:r>
            <a:endParaRPr lang="en-US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This is called a forecast, as opposed to prediction, and is part of a seismic hazard estimate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redd.it/aa5bqzall1d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6" t="10749" b="5731"/>
          <a:stretch/>
        </p:blipFill>
        <p:spPr bwMode="auto">
          <a:xfrm>
            <a:off x="1600199" y="0"/>
            <a:ext cx="6567911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38800" y="361950"/>
            <a:ext cx="3048000" cy="2362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523" t="46000" r="69320" b="22000"/>
          <a:stretch/>
        </p:blipFill>
        <p:spPr>
          <a:xfrm>
            <a:off x="6858000" y="133350"/>
            <a:ext cx="2043753" cy="240230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48980" y="666750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Hazard map </a:t>
            </a:r>
            <a:br>
              <a:rPr lang="en-US" dirty="0" smtClean="0"/>
            </a:br>
            <a:r>
              <a:rPr lang="en-US" dirty="0" smtClean="0"/>
              <a:t>for L’Aquila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560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redd.it/aa5bqzall1d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6" t="10749" b="5731"/>
          <a:stretch/>
        </p:blipFill>
        <p:spPr bwMode="auto">
          <a:xfrm>
            <a:off x="76200" y="209550"/>
            <a:ext cx="523494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859"/>
          <a:stretch/>
        </p:blipFill>
        <p:spPr>
          <a:xfrm>
            <a:off x="4038600" y="133350"/>
            <a:ext cx="4572000" cy="4906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5459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hazard </a:t>
            </a:r>
            <a:r>
              <a:rPr lang="en-US" dirty="0" smtClean="0"/>
              <a:t>assessment (SHA)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200150"/>
            <a:ext cx="8610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We seek a statistical statement such as </a:t>
            </a:r>
          </a:p>
          <a:p>
            <a:pPr marL="800100" lvl="2" indent="0">
              <a:buNone/>
            </a:pP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“the probability of exceeding 50% of 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in 50 years is 1%”</a:t>
            </a:r>
          </a:p>
          <a:p>
            <a:pPr marL="0" indent="0">
              <a:buNone/>
            </a:pP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This requires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914400" lvl="1" indent="-514350">
              <a:buFont typeface="+mj-lt"/>
              <a:buAutoNum type="arabicParenR"/>
            </a:pP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Earthquake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generation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(fault activity) model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914400" lvl="1" indent="-514350">
              <a:buFont typeface="+mj-lt"/>
              <a:buAutoNum type="arabicParenR"/>
            </a:pP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Earthquake effects model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458200" cy="137517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1)How </a:t>
            </a:r>
            <a:r>
              <a:rPr lang="en-US" sz="3200" dirty="0"/>
              <a:t>do we estimate the statistical likelihood of an earthquake for a given region?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9749"/>
            <a:ext cx="8229600" cy="2784873"/>
          </a:xfrm>
        </p:spPr>
        <p:txBody>
          <a:bodyPr/>
          <a:lstStyle/>
          <a:p>
            <a:r>
              <a:rPr lang="en-US" dirty="0"/>
              <a:t>Desired statement is roughly </a:t>
            </a:r>
          </a:p>
          <a:p>
            <a:pPr lvl="1"/>
            <a:r>
              <a:rPr lang="en-US" dirty="0"/>
              <a:t>At location </a:t>
            </a:r>
            <a:r>
              <a:rPr lang="en-US" i="1" dirty="0" err="1" smtClean="0"/>
              <a:t>x</a:t>
            </a:r>
            <a:r>
              <a:rPr lang="en-US" dirty="0" err="1" smtClean="0"/>
              <a:t>,</a:t>
            </a:r>
            <a:r>
              <a:rPr lang="en-US" i="1" dirty="0" err="1" smtClean="0"/>
              <a:t>y</a:t>
            </a:r>
            <a:r>
              <a:rPr lang="en-US" dirty="0" err="1" smtClean="0"/>
              <a:t>,</a:t>
            </a:r>
            <a:r>
              <a:rPr lang="en-US" i="1" dirty="0" err="1" smtClean="0"/>
              <a:t>z</a:t>
            </a:r>
            <a:r>
              <a:rPr lang="en-US" dirty="0" smtClean="0"/>
              <a:t> </a:t>
            </a:r>
            <a:r>
              <a:rPr lang="en-US" dirty="0"/>
              <a:t>we expect </a:t>
            </a:r>
            <a:r>
              <a:rPr lang="en-US" i="1" dirty="0"/>
              <a:t>N</a:t>
            </a:r>
            <a:r>
              <a:rPr lang="en-US" dirty="0"/>
              <a:t> earthquakes of size </a:t>
            </a:r>
            <a:r>
              <a:rPr lang="en-US" i="1" dirty="0"/>
              <a:t>M</a:t>
            </a:r>
            <a:r>
              <a:rPr lang="en-US" dirty="0"/>
              <a:t> per 50 years.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 rotWithShape="1">
          <a:blip r:embed="rId2"/>
          <a:srcRect l="1982" t="1792" r="12812" b="54333"/>
          <a:stretch/>
        </p:blipFill>
        <p:spPr>
          <a:xfrm>
            <a:off x="972075" y="285750"/>
            <a:ext cx="7199850" cy="43434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300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3048000" cy="472797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Time-independent </a:t>
            </a:r>
            <a:r>
              <a:rPr lang="en-US" dirty="0" smtClean="0"/>
              <a:t>earthquake</a:t>
            </a:r>
            <a:br>
              <a:rPr lang="en-US" dirty="0" smtClean="0"/>
            </a:br>
            <a:r>
              <a:rPr lang="en-US" dirty="0" smtClean="0"/>
              <a:t>rates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M</a:t>
            </a:r>
            <a:r>
              <a:rPr lang="en-US" dirty="0" smtClean="0"/>
              <a:t>agnitude -</a:t>
            </a:r>
            <a:r>
              <a:rPr lang="en-US" dirty="0"/>
              <a:t>frequency </a:t>
            </a:r>
            <a:br>
              <a:rPr lang="en-US" dirty="0"/>
            </a:br>
            <a:r>
              <a:rPr lang="en-US" dirty="0"/>
              <a:t>distribution</a:t>
            </a:r>
          </a:p>
        </p:txBody>
      </p:sp>
      <p:pic>
        <p:nvPicPr>
          <p:cNvPr id="4" name="Picture 3" descr="mhis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0"/>
            <a:ext cx="5456398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4400" y="4259818"/>
            <a:ext cx="403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Global earthquake catalog since 1976</a:t>
            </a:r>
          </a:p>
        </p:txBody>
      </p:sp>
      <p:pic>
        <p:nvPicPr>
          <p:cNvPr id="6" name="Picture 5" descr="m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350"/>
            <a:ext cx="2888605" cy="158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2895600" cy="472797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Gutenberg</a:t>
            </a:r>
            <a:br>
              <a:rPr lang="en-US" dirty="0"/>
            </a:br>
            <a:r>
              <a:rPr lang="en-US" dirty="0"/>
              <a:t>Richter </a:t>
            </a:r>
            <a:r>
              <a:rPr lang="en-US" dirty="0" smtClean="0"/>
              <a:t>(GR)</a:t>
            </a:r>
            <a:br>
              <a:rPr lang="en-US" dirty="0" smtClean="0"/>
            </a:br>
            <a:r>
              <a:rPr lang="en-US" dirty="0" smtClean="0"/>
              <a:t>law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mhist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0"/>
            <a:ext cx="5456398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438150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Optima" pitchFamily="2" charset="0"/>
              </a:rPr>
              <a:t>“b</a:t>
            </a:r>
            <a:r>
              <a:rPr lang="en-US" dirty="0">
                <a:latin typeface="Optima" pitchFamily="2" charset="0"/>
              </a:rPr>
              <a:t> value” = </a:t>
            </a:r>
            <a:r>
              <a:rPr lang="en-US" dirty="0">
                <a:latin typeface="Symbol" pitchFamily="18" charset="2"/>
              </a:rPr>
              <a:t>-</a:t>
            </a:r>
            <a:r>
              <a:rPr lang="en-US" dirty="0">
                <a:latin typeface="Optima" pitchFamily="2" charset="0"/>
              </a:rPr>
              <a:t> 0.99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4400" y="4259818"/>
            <a:ext cx="403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Global earthquake catalog since 1976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2895600" cy="4727972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Is the GR relationship</a:t>
            </a:r>
            <a:br>
              <a:rPr lang="en-US" sz="4000" dirty="0"/>
            </a:br>
            <a:r>
              <a:rPr lang="en-US" sz="4000" dirty="0"/>
              <a:t>universal, stationary, </a:t>
            </a:r>
            <a:r>
              <a:rPr lang="en-US" sz="4000" dirty="0" smtClean="0"/>
              <a:t>and without bounds?</a:t>
            </a:r>
            <a:endParaRPr lang="en-US" sz="4000" dirty="0"/>
          </a:p>
        </p:txBody>
      </p:sp>
      <p:pic>
        <p:nvPicPr>
          <p:cNvPr id="5" name="Picture 4" descr="mhist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0"/>
            <a:ext cx="5456398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5800" y="133350"/>
            <a:ext cx="1066800" cy="4495800"/>
          </a:xfrm>
          <a:prstGeom prst="rect">
            <a:avLst/>
          </a:pr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86600" y="2114550"/>
            <a:ext cx="838200" cy="1524000"/>
          </a:xfrm>
          <a:prstGeom prst="rect">
            <a:avLst/>
          </a:prstGeom>
          <a:solidFill>
            <a:schemeClr val="accent6">
              <a:alpha val="3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001000" y="133350"/>
            <a:ext cx="838200" cy="4495800"/>
          </a:xfrm>
          <a:prstGeom prst="rect">
            <a:avLst/>
          </a:prstGeom>
          <a:solidFill>
            <a:schemeClr val="accent2">
              <a:alpha val="3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81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Upper bound </a:t>
            </a:r>
            <a:r>
              <a:rPr lang="en-US" sz="3600" dirty="0"/>
              <a:t>on the GR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839200" cy="33944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Largest </a:t>
            </a:r>
            <a:r>
              <a:rPr lang="en-US" dirty="0" smtClean="0"/>
              <a:t>earthquake</a:t>
            </a:r>
          </a:p>
          <a:p>
            <a:pPr lvl="1"/>
            <a:r>
              <a:rPr lang="en-US" dirty="0" smtClean="0"/>
              <a:t>fault </a:t>
            </a:r>
            <a:r>
              <a:rPr lang="en-US" dirty="0"/>
              <a:t>area </a:t>
            </a:r>
            <a:r>
              <a:rPr lang="en-US" i="1" dirty="0" smtClean="0"/>
              <a:t>A </a:t>
            </a:r>
            <a:r>
              <a:rPr lang="en-US" dirty="0" smtClean="0"/>
              <a:t>(=</a:t>
            </a:r>
            <a:r>
              <a:rPr lang="en-US" i="1" dirty="0" smtClean="0"/>
              <a:t> W L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Seismic moment: </a:t>
            </a:r>
            <a:r>
              <a:rPr lang="en-US" i="1" dirty="0"/>
              <a:t>M</a:t>
            </a:r>
            <a:r>
              <a:rPr lang="en-US" baseline="-25000" dirty="0"/>
              <a:t>0</a:t>
            </a:r>
            <a:r>
              <a:rPr lang="en-US" dirty="0"/>
              <a:t> =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 </a:t>
            </a:r>
            <a:r>
              <a:rPr lang="en-US" i="1" dirty="0"/>
              <a:t>A u</a:t>
            </a:r>
            <a:r>
              <a:rPr lang="en-US" dirty="0"/>
              <a:t>  =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 </a:t>
            </a:r>
            <a:r>
              <a:rPr lang="en-US" i="1" dirty="0"/>
              <a:t>W L u</a:t>
            </a:r>
          </a:p>
          <a:p>
            <a:pPr lvl="1"/>
            <a:r>
              <a:rPr lang="en-US" dirty="0"/>
              <a:t>Shear modulus:</a:t>
            </a:r>
            <a:r>
              <a:rPr lang="en-US" i="1" dirty="0"/>
              <a:t>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i="1" dirty="0"/>
              <a:t> </a:t>
            </a:r>
            <a:r>
              <a:rPr lang="en-US" dirty="0"/>
              <a:t> (~100 </a:t>
            </a:r>
            <a:r>
              <a:rPr lang="en-US" dirty="0" err="1"/>
              <a:t>GPa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Length: </a:t>
            </a:r>
            <a:r>
              <a:rPr lang="en-US" i="1" dirty="0"/>
              <a:t>L</a:t>
            </a:r>
            <a:r>
              <a:rPr lang="en-US" dirty="0"/>
              <a:t> ~ 2 </a:t>
            </a:r>
            <a:r>
              <a:rPr lang="en-US" dirty="0">
                <a:latin typeface="Symbol" pitchFamily="18" charset="2"/>
              </a:rPr>
              <a:t>p </a:t>
            </a:r>
            <a:r>
              <a:rPr lang="en-US" dirty="0">
                <a:latin typeface="Symbol" pitchFamily="18" charset="2"/>
                <a:sym typeface="Symbol"/>
              </a:rPr>
              <a:t> </a:t>
            </a:r>
            <a:r>
              <a:rPr lang="en-US" dirty="0"/>
              <a:t>6371 km (</a:t>
            </a:r>
            <a:r>
              <a:rPr lang="en-US" dirty="0" smtClean="0"/>
              <a:t>circumference </a:t>
            </a:r>
            <a:r>
              <a:rPr lang="en-US" dirty="0"/>
              <a:t>of Earth)</a:t>
            </a:r>
          </a:p>
          <a:p>
            <a:pPr lvl="1"/>
            <a:r>
              <a:rPr lang="en-US" dirty="0"/>
              <a:t>Width: </a:t>
            </a:r>
            <a:r>
              <a:rPr lang="en-US" i="1" dirty="0"/>
              <a:t>W</a:t>
            </a:r>
            <a:r>
              <a:rPr lang="en-US" dirty="0"/>
              <a:t>  ~ 1</a:t>
            </a:r>
            <a:r>
              <a:rPr lang="en-US" dirty="0" smtClean="0"/>
              <a:t>00 </a:t>
            </a:r>
            <a:r>
              <a:rPr lang="en-US" dirty="0"/>
              <a:t>km </a:t>
            </a:r>
            <a:r>
              <a:rPr lang="en-US" dirty="0" smtClean="0"/>
              <a:t>(lithosphere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Slip</a:t>
            </a:r>
            <a:r>
              <a:rPr lang="en-US" dirty="0" smtClean="0"/>
              <a:t>: W (vast overestimate, more like 10</a:t>
            </a:r>
            <a:r>
              <a:rPr lang="en-US" baseline="30000" dirty="0" smtClean="0"/>
              <a:t>-4</a:t>
            </a:r>
            <a:r>
              <a:rPr lang="en-US" dirty="0" smtClean="0"/>
              <a:t> </a:t>
            </a:r>
            <a:r>
              <a:rPr lang="en-US" i="1" dirty="0" smtClean="0"/>
              <a:t>L</a:t>
            </a:r>
            <a:r>
              <a:rPr lang="en-US" dirty="0" smtClean="0"/>
              <a:t>)</a:t>
            </a:r>
            <a:endParaRPr lang="en-US" i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00150"/>
            <a:ext cx="8991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Largest </a:t>
            </a:r>
            <a:r>
              <a:rPr lang="en-US" sz="2800" dirty="0" smtClean="0"/>
              <a:t>possible earthquake is roughly magnitude ~ 10 </a:t>
            </a:r>
            <a:endParaRPr lang="en-US" sz="2800" dirty="0"/>
          </a:p>
          <a:p>
            <a:pPr lvl="1"/>
            <a:r>
              <a:rPr lang="en-US" sz="2400" i="1" dirty="0"/>
              <a:t>M</a:t>
            </a:r>
            <a:r>
              <a:rPr lang="en-US" sz="2400" baseline="-25000" dirty="0"/>
              <a:t>0</a:t>
            </a:r>
            <a:r>
              <a:rPr lang="en-US" sz="2400" baseline="30000" dirty="0"/>
              <a:t>max</a:t>
            </a:r>
            <a:r>
              <a:rPr lang="en-US" sz="2400" dirty="0"/>
              <a:t> </a:t>
            </a:r>
            <a:endParaRPr lang="en-US" sz="2400" dirty="0" smtClean="0"/>
          </a:p>
          <a:p>
            <a:pPr lvl="2"/>
            <a:r>
              <a:rPr lang="en-US" sz="2000" dirty="0"/>
              <a:t>~</a:t>
            </a:r>
            <a:r>
              <a:rPr lang="en-US" sz="2000" dirty="0" smtClean="0"/>
              <a:t>LW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Symbol" panose="05050102010706020507" pitchFamily="18" charset="2"/>
              </a:rPr>
              <a:t>m</a:t>
            </a:r>
          </a:p>
          <a:p>
            <a:pPr lvl="2"/>
            <a:r>
              <a:rPr lang="en-US" sz="2000" dirty="0" smtClean="0"/>
              <a:t>~2 </a:t>
            </a:r>
            <a:r>
              <a:rPr lang="en-US" sz="2000" dirty="0">
                <a:latin typeface="Symbol" pitchFamily="18" charset="2"/>
              </a:rPr>
              <a:t>p </a:t>
            </a:r>
            <a:r>
              <a:rPr lang="en-US" sz="2000" dirty="0" smtClean="0"/>
              <a:t>6371 km x (100 km)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x 100 </a:t>
            </a:r>
            <a:r>
              <a:rPr lang="en-US" sz="2000" dirty="0" err="1" smtClean="0"/>
              <a:t>GPa</a:t>
            </a:r>
            <a:r>
              <a:rPr lang="en-US" sz="2000" dirty="0" smtClean="0"/>
              <a:t> ~ 4 </a:t>
            </a:r>
            <a:r>
              <a:rPr lang="en-US" sz="2000" dirty="0">
                <a:latin typeface="Symbol" pitchFamily="18" charset="2"/>
                <a:sym typeface="Symbol"/>
              </a:rPr>
              <a:t></a:t>
            </a:r>
            <a:r>
              <a:rPr lang="en-US" sz="2000" dirty="0"/>
              <a:t> 10</a:t>
            </a:r>
            <a:r>
              <a:rPr lang="en-US" sz="2000" baseline="30000" dirty="0"/>
              <a:t>28</a:t>
            </a:r>
            <a:r>
              <a:rPr lang="en-US" sz="2000" dirty="0"/>
              <a:t> Nm</a:t>
            </a:r>
          </a:p>
          <a:p>
            <a:pPr lvl="1"/>
            <a:r>
              <a:rPr lang="en-US" sz="24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M </a:t>
            </a:r>
            <a:r>
              <a:rPr lang="en-US" sz="2400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max</a:t>
            </a:r>
            <a:r>
              <a:rPr lang="en-US" sz="2400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= 2/3 log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10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(</a:t>
            </a:r>
            <a:r>
              <a:rPr lang="en-US" sz="24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M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0</a:t>
            </a:r>
            <a:r>
              <a:rPr lang="en-US" sz="2400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max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) </a:t>
            </a:r>
            <a:r>
              <a:rPr lang="mr-IN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–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9.1</a:t>
            </a:r>
            <a:r>
              <a:rPr lang="en-US" sz="2400" dirty="0"/>
              <a:t> ~ </a:t>
            </a:r>
            <a:r>
              <a:rPr lang="en-US" sz="2400" dirty="0" smtClean="0"/>
              <a:t>9.97</a:t>
            </a:r>
            <a:endParaRPr lang="en-US" sz="2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Upper bound </a:t>
            </a:r>
            <a:r>
              <a:rPr lang="en-US" sz="3600" dirty="0"/>
              <a:t>on the GR distribution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Bounds on the GR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7315200" cy="339447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Largest earthquake</a:t>
            </a:r>
          </a:p>
          <a:p>
            <a:pPr lvl="1"/>
            <a:r>
              <a:rPr lang="en-US" i="1" dirty="0"/>
              <a:t>L</a:t>
            </a:r>
            <a:r>
              <a:rPr lang="en-US" dirty="0"/>
              <a:t> ~ 2 </a:t>
            </a:r>
            <a:r>
              <a:rPr lang="en-US" dirty="0">
                <a:latin typeface="Symbol" pitchFamily="18" charset="2"/>
              </a:rPr>
              <a:t>p </a:t>
            </a:r>
            <a:r>
              <a:rPr lang="en-US" dirty="0">
                <a:latin typeface="Symbol" pitchFamily="18" charset="2"/>
                <a:sym typeface="Symbol"/>
              </a:rPr>
              <a:t> </a:t>
            </a:r>
            <a:r>
              <a:rPr lang="en-US" dirty="0"/>
              <a:t>6371 km (circumference)</a:t>
            </a:r>
          </a:p>
          <a:p>
            <a:pPr lvl="1"/>
            <a:r>
              <a:rPr lang="en-US" i="1" dirty="0"/>
              <a:t>W</a:t>
            </a:r>
            <a:r>
              <a:rPr lang="en-US" dirty="0"/>
              <a:t>  ~ 100 km (lithosphere)</a:t>
            </a:r>
          </a:p>
          <a:p>
            <a:pPr lvl="1"/>
            <a:r>
              <a:rPr lang="en-US" i="1" dirty="0"/>
              <a:t>u  </a:t>
            </a:r>
            <a:r>
              <a:rPr lang="en-US" dirty="0"/>
              <a:t>~ </a:t>
            </a:r>
            <a:r>
              <a:rPr lang="en-US" i="1" dirty="0"/>
              <a:t>W</a:t>
            </a:r>
          </a:p>
          <a:p>
            <a:pPr lvl="1"/>
            <a:r>
              <a:rPr lang="en-US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M</a:t>
            </a:r>
            <a:r>
              <a:rPr lang="en-US" spc="-1" baseline="300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max</a:t>
            </a:r>
            <a:r>
              <a:rPr lang="en-US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= 2/3 log</a:t>
            </a:r>
            <a:r>
              <a:rPr lang="en-US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10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(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M</a:t>
            </a:r>
            <a:r>
              <a:rPr lang="en-US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0</a:t>
            </a:r>
            <a:r>
              <a:rPr lang="en-US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max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) </a:t>
            </a:r>
            <a:r>
              <a:rPr lang="mr-IN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–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9.1</a:t>
            </a:r>
            <a:r>
              <a:rPr lang="en-US" dirty="0"/>
              <a:t> ~ 10</a:t>
            </a:r>
          </a:p>
          <a:p>
            <a:pPr lvl="1">
              <a:buNone/>
            </a:pPr>
            <a:endParaRPr lang="en-US" dirty="0"/>
          </a:p>
          <a:p>
            <a:r>
              <a:rPr lang="en-US" dirty="0"/>
              <a:t>Smallest earthquake</a:t>
            </a:r>
          </a:p>
          <a:p>
            <a:pPr lvl="1"/>
            <a:r>
              <a:rPr lang="en-US" dirty="0" smtClean="0"/>
              <a:t>Unclear based on physics, </a:t>
            </a:r>
            <a:r>
              <a:rPr lang="en-US" dirty="0"/>
              <a:t>perhaps GR continues to M = </a:t>
            </a:r>
            <a:r>
              <a:rPr lang="en-US" dirty="0">
                <a:latin typeface="Symbol" pitchFamily="18" charset="2"/>
              </a:rPr>
              <a:t>-4</a:t>
            </a:r>
          </a:p>
          <a:p>
            <a:pPr lvl="1"/>
            <a:r>
              <a:rPr lang="en-US" dirty="0"/>
              <a:t>In practice, </a:t>
            </a:r>
            <a:r>
              <a:rPr lang="en-US" i="1" dirty="0"/>
              <a:t>completeness</a:t>
            </a:r>
            <a:r>
              <a:rPr lang="en-US" dirty="0"/>
              <a:t> </a:t>
            </a:r>
            <a:r>
              <a:rPr lang="en-US" dirty="0" smtClean="0"/>
              <a:t>of network detection usually </a:t>
            </a:r>
            <a:r>
              <a:rPr lang="en-US" dirty="0"/>
              <a:t>limited to M &gt; 2 or </a:t>
            </a:r>
            <a:r>
              <a:rPr lang="en-US" dirty="0" smtClean="0"/>
              <a:t>so</a:t>
            </a:r>
          </a:p>
          <a:p>
            <a:pPr lvl="1"/>
            <a:r>
              <a:rPr lang="en-US" dirty="0" smtClean="0"/>
              <a:t>Completeness is spatially variable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>
            <a:noAutofit/>
          </a:bodyPr>
          <a:lstStyle/>
          <a:p>
            <a:r>
              <a:rPr lang="en-US" sz="2000" dirty="0" smtClean="0"/>
              <a:t>Time-independent California earthquake hazard models </a:t>
            </a:r>
            <a:br>
              <a:rPr lang="en-US" sz="2000" dirty="0" smtClean="0"/>
            </a:br>
            <a:r>
              <a:rPr lang="en-US" sz="2000" dirty="0" smtClean="0"/>
              <a:t>based on Gutenberg Richter</a:t>
            </a:r>
            <a:endParaRPr lang="en-US" sz="2000" dirty="0"/>
          </a:p>
        </p:txBody>
      </p:sp>
      <p:pic>
        <p:nvPicPr>
          <p:cNvPr id="4" name="Content Placeholder 3" descr="ucerf_gr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61"/>
          <a:stretch/>
        </p:blipFill>
        <p:spPr>
          <a:xfrm>
            <a:off x="1828800" y="1123950"/>
            <a:ext cx="5118335" cy="4019550"/>
          </a:xfrm>
        </p:spPr>
      </p:pic>
      <p:sp>
        <p:nvSpPr>
          <p:cNvPr id="3" name="TextBox 2"/>
          <p:cNvSpPr txBox="1"/>
          <p:nvPr/>
        </p:nvSpPr>
        <p:spPr>
          <a:xfrm>
            <a:off x="7391400" y="1962150"/>
            <a:ext cx="1749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e</a:t>
            </a:r>
            <a:r>
              <a:rPr lang="en-US" dirty="0" smtClean="0">
                <a:latin typeface="Optima" pitchFamily="2" charset="0"/>
              </a:rPr>
              <a:t>stimates</a:t>
            </a:r>
          </a:p>
          <a:p>
            <a:r>
              <a:rPr lang="en-US" dirty="0">
                <a:latin typeface="Optima" pitchFamily="2" charset="0"/>
              </a:rPr>
              <a:t>o</a:t>
            </a:r>
            <a:r>
              <a:rPr lang="en-US" dirty="0" smtClean="0">
                <a:latin typeface="Optima" pitchFamily="2" charset="0"/>
              </a:rPr>
              <a:t>f maximum</a:t>
            </a:r>
          </a:p>
          <a:p>
            <a:r>
              <a:rPr lang="en-US" dirty="0">
                <a:latin typeface="Optima" pitchFamily="2" charset="0"/>
              </a:rPr>
              <a:t>e</a:t>
            </a:r>
            <a:r>
              <a:rPr lang="en-US" dirty="0" smtClean="0">
                <a:latin typeface="Optima" pitchFamily="2" charset="0"/>
              </a:rPr>
              <a:t>vent for region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477000" y="2800350"/>
            <a:ext cx="914400" cy="990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8073"/>
            <a:ext cx="8610600" cy="1219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dirty="0" smtClean="0"/>
              <a:t>Time-dependent hazard:</a:t>
            </a:r>
            <a:br>
              <a:rPr lang="en-US" sz="3100" dirty="0" smtClean="0"/>
            </a:br>
            <a:r>
              <a:rPr lang="en-US" sz="4000" dirty="0" smtClean="0"/>
              <a:t>Seismic </a:t>
            </a:r>
            <a:r>
              <a:rPr lang="en-US" sz="4000" dirty="0"/>
              <a:t>gaps </a:t>
            </a:r>
            <a:r>
              <a:rPr lang="en-US" sz="4000" dirty="0" smtClean="0"/>
              <a:t>and </a:t>
            </a:r>
            <a:br>
              <a:rPr lang="en-US" sz="4000" dirty="0" smtClean="0"/>
            </a:br>
            <a:r>
              <a:rPr lang="en-US" sz="4000" dirty="0" smtClean="0"/>
              <a:t>fault </a:t>
            </a:r>
            <a:r>
              <a:rPr lang="en-US" sz="4000" dirty="0"/>
              <a:t>s</a:t>
            </a:r>
            <a:r>
              <a:rPr lang="en-US" sz="4000" dirty="0" smtClean="0"/>
              <a:t>lip </a:t>
            </a:r>
            <a:r>
              <a:rPr lang="en-US" sz="4000" dirty="0"/>
              <a:t>deficit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b="49216"/>
          <a:stretch/>
        </p:blipFill>
        <p:spPr>
          <a:xfrm>
            <a:off x="228600" y="2400300"/>
            <a:ext cx="8229600" cy="2743200"/>
          </a:xfrm>
          <a:prstGeom prst="rect">
            <a:avLst/>
          </a:prstGeom>
          <a:ln>
            <a:noFill/>
          </a:ln>
        </p:spPr>
      </p:pic>
      <p:pic>
        <p:nvPicPr>
          <p:cNvPr id="5122" name="Picture 2" descr="https://www.researchgate.net/profile/Jenny-Suckale/publication/252132945/figure/fig2/AS:298101173702657@1448084266060/GPS-velocities-of-the-Aegean-region-and-Turkey-with-respect-to-Eurasia-from-McClusky-et_W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7150"/>
            <a:ext cx="360839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70560" y="57150"/>
            <a:ext cx="422423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GPS determined long term plate motions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44454" y="2507081"/>
            <a:ext cx="409599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Earthquake slip in the historical record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85750"/>
            <a:ext cx="1524000" cy="4648199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/>
              <a:t>Westward progression of earthquakes along North Anatolian Fault</a:t>
            </a:r>
            <a:br>
              <a:rPr lang="en-US" sz="20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Closing Seismic </a:t>
            </a:r>
            <a:r>
              <a:rPr lang="en-US" sz="1600" dirty="0"/>
              <a:t>gaps  and </a:t>
            </a:r>
            <a:r>
              <a:rPr lang="en-US" sz="1600" dirty="0" smtClean="0"/>
              <a:t>catching up to slip </a:t>
            </a:r>
            <a:r>
              <a:rPr lang="en-US" sz="1600" dirty="0"/>
              <a:t>deficit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1752600" y="133350"/>
            <a:ext cx="7315200" cy="4801554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C0EDC3-3003-6442-B912-293ECAAF455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953000" y="84517"/>
            <a:ext cx="4038600" cy="252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 flipH="1">
            <a:off x="2971800" y="2343150"/>
            <a:ext cx="2286000" cy="914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43600" y="133350"/>
            <a:ext cx="230133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M</a:t>
            </a:r>
            <a:r>
              <a:rPr lang="en-US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w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 = 7.6, 1999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Izmit</a:t>
            </a:r>
            <a:endParaRPr lang="en-US" dirty="0" smtClean="0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552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76200" y="1290282"/>
            <a:ext cx="4043754" cy="2119668"/>
          </a:xfrm>
          <a:prstGeom prst="rect">
            <a:avLst/>
          </a:prstGeom>
          <a:ln w="38160">
            <a:solidFill>
              <a:srgbClr val="FFFFFF"/>
            </a:solidFill>
            <a:miter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Use GPS to determine smaller scale fault slip rate (loading), not just single plate boundary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706" y="1276350"/>
            <a:ext cx="5078294" cy="31242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059408" y="1809750"/>
            <a:ext cx="1750592" cy="1524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95800" y="4263958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p</a:t>
            </a:r>
            <a:r>
              <a:rPr lang="en-US" dirty="0" smtClean="0">
                <a:latin typeface="Optima" pitchFamily="2" charset="0"/>
              </a:rPr>
              <a:t>artitioning of 37 mm/</a:t>
            </a:r>
            <a:r>
              <a:rPr lang="en-US" dirty="0" err="1" smtClean="0">
                <a:latin typeface="Optima" pitchFamily="2" charset="0"/>
              </a:rPr>
              <a:t>yr</a:t>
            </a:r>
            <a:r>
              <a:rPr lang="en-US" dirty="0" smtClean="0">
                <a:latin typeface="Optima" pitchFamily="2" charset="0"/>
              </a:rPr>
              <a:t> across five faults</a:t>
            </a:r>
          </a:p>
        </p:txBody>
      </p:sp>
      <p:cxnSp>
        <p:nvCxnSpPr>
          <p:cNvPr id="13" name="Straight Arrow Connector 12"/>
          <p:cNvCxnSpPr>
            <a:endCxn id="2" idx="1"/>
          </p:cNvCxnSpPr>
          <p:nvPr/>
        </p:nvCxnSpPr>
        <p:spPr>
          <a:xfrm>
            <a:off x="2895600" y="2724150"/>
            <a:ext cx="1170106" cy="1143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 rotWithShape="1">
          <a:blip r:embed="rId2"/>
          <a:srcRect t="1779" r="11250" b="32925"/>
          <a:stretch/>
        </p:blipFill>
        <p:spPr>
          <a:xfrm>
            <a:off x="1621571" y="0"/>
            <a:ext cx="5900859" cy="50863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00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Time-dependence: </a:t>
            </a:r>
            <a:br>
              <a:rPr lang="en-US" dirty="0"/>
            </a:br>
            <a:r>
              <a:rPr lang="en-US" dirty="0"/>
              <a:t>Seismic cycle along plate boundary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9478"/>
            <a:ext cx="8534400" cy="3394472"/>
          </a:xfr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None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An example computation:</a:t>
            </a: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M7 Earthquake has typical slip of ~5 m</a:t>
            </a: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Plate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on one side of fault moves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with 5 cm/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yr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with respect to other side of fault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Recurrence time of earthquake should be what?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39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857250"/>
          </a:xfrm>
        </p:spPr>
        <p:txBody>
          <a:bodyPr>
            <a:noAutofit/>
          </a:bodyPr>
          <a:lstStyle/>
          <a:p>
            <a:r>
              <a:rPr lang="en-US" sz="2800" dirty="0"/>
              <a:t>Time-dependence: </a:t>
            </a:r>
            <a:r>
              <a:rPr lang="en-US" sz="2800" dirty="0" smtClean="0"/>
              <a:t>Estimating recurrence times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9478"/>
            <a:ext cx="8229600" cy="3394472"/>
          </a:xfrm>
        </p:spPr>
        <p:txBody>
          <a:bodyPr>
            <a:normAutofit/>
          </a:bodyPr>
          <a:lstStyle/>
          <a:p>
            <a:r>
              <a:rPr lang="en-US" dirty="0" smtClean="0"/>
              <a:t>Velocity = distance / time</a:t>
            </a:r>
          </a:p>
          <a:p>
            <a:r>
              <a:rPr lang="en-US" dirty="0" smtClean="0"/>
              <a:t>Time to accumulate distance = distance / velocity</a:t>
            </a:r>
          </a:p>
        </p:txBody>
      </p:sp>
    </p:spTree>
    <p:extLst>
      <p:ext uri="{BB962C8B-B14F-4D97-AF65-F5344CB8AC3E}">
        <p14:creationId xmlns:p14="http://schemas.microsoft.com/office/powerpoint/2010/main" val="43646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9478"/>
            <a:ext cx="8229600" cy="3394472"/>
          </a:xfrm>
        </p:spPr>
        <p:txBody>
          <a:bodyPr>
            <a:normAutofit/>
          </a:bodyPr>
          <a:lstStyle/>
          <a:p>
            <a:r>
              <a:rPr lang="en-US" dirty="0" smtClean="0"/>
              <a:t>Velocity = distance / time</a:t>
            </a:r>
          </a:p>
          <a:p>
            <a:r>
              <a:rPr lang="en-US" dirty="0" smtClean="0"/>
              <a:t>Time to accumulate distance = distance / velocity</a:t>
            </a:r>
          </a:p>
          <a:p>
            <a:r>
              <a:rPr lang="en-US" dirty="0" smtClean="0"/>
              <a:t>Seismic recurrence period = slip / velocity</a:t>
            </a:r>
          </a:p>
          <a:p>
            <a:pPr lvl="1"/>
            <a:r>
              <a:rPr lang="en-US" i="1" dirty="0"/>
              <a:t>T</a:t>
            </a:r>
            <a:r>
              <a:rPr lang="en-US" dirty="0" smtClean="0"/>
              <a:t> = 5 m / (5 cm/</a:t>
            </a:r>
            <a:r>
              <a:rPr lang="en-US" dirty="0" err="1" smtClean="0"/>
              <a:t>yr</a:t>
            </a:r>
            <a:r>
              <a:rPr lang="en-US" dirty="0" smtClean="0"/>
              <a:t>) = 1 m / (0.01 m/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pPr lvl="1"/>
            <a:r>
              <a:rPr lang="en-US" i="1" dirty="0" smtClean="0"/>
              <a:t>T</a:t>
            </a:r>
            <a:r>
              <a:rPr lang="en-US" dirty="0" smtClean="0"/>
              <a:t> = 100 </a:t>
            </a:r>
            <a:r>
              <a:rPr lang="en-US" dirty="0" err="1" smtClean="0"/>
              <a:t>yr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429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tima" pitchFamily="2" charset="0"/>
                <a:ea typeface="+mj-ea"/>
                <a:cs typeface="+mj-cs"/>
              </a:defRPr>
            </a:lvl1pPr>
          </a:lstStyle>
          <a:p>
            <a:r>
              <a:rPr lang="en-US" sz="2800" smtClean="0"/>
              <a:t>Time-dependence: Estimating recurrence times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6125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12" y="43752"/>
            <a:ext cx="4651612" cy="1918398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Slip rate note sufficient, need to also know when the last earthquake happened: </a:t>
            </a:r>
            <a:r>
              <a:rPr lang="en-US" sz="2800" dirty="0" smtClean="0"/>
              <a:t>Historical earthquake record</a:t>
            </a:r>
            <a:endParaRPr lang="en-US" sz="2800" dirty="0"/>
          </a:p>
        </p:txBody>
      </p:sp>
      <p:pic>
        <p:nvPicPr>
          <p:cNvPr id="3" name="Picture 2" descr="82943.adapt.1900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7973" y="2419350"/>
            <a:ext cx="2414872" cy="1638300"/>
          </a:xfrm>
          <a:prstGeom prst="rect">
            <a:avLst/>
          </a:prstGeom>
        </p:spPr>
      </p:pic>
      <p:pic>
        <p:nvPicPr>
          <p:cNvPr id="5" name="Picture 4" descr="82941.adapt.1190.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05" y="3028950"/>
            <a:ext cx="1600199" cy="16297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460" y="4744437"/>
            <a:ext cx="1917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Optima" pitchFamily="2" charset="0"/>
              </a:rPr>
              <a:t>San Francisco 1906 M 7.8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1346" y="4248150"/>
            <a:ext cx="2105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tima" pitchFamily="2" charset="0"/>
              </a:rPr>
              <a:t>Loma </a:t>
            </a:r>
            <a:r>
              <a:rPr lang="en-US" sz="1400" dirty="0" err="1">
                <a:latin typeface="Optima" pitchFamily="2" charset="0"/>
              </a:rPr>
              <a:t>Prieta</a:t>
            </a:r>
            <a:r>
              <a:rPr lang="en-US" sz="1400" dirty="0">
                <a:latin typeface="Optima" pitchFamily="2" charset="0"/>
              </a:rPr>
              <a:t> 1989 M 6.9 </a:t>
            </a:r>
          </a:p>
        </p:txBody>
      </p:sp>
      <p:pic>
        <p:nvPicPr>
          <p:cNvPr id="7170" name="Picture 2" descr="https://upload.wikimedia.org/wikipedia/commons/6/64/California_Department_of_Conservation_%E2%80%93_Earthquake_map_%281769%E2%80%932000%29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" t="5495" r="2250" b="4835"/>
          <a:stretch/>
        </p:blipFill>
        <p:spPr bwMode="auto">
          <a:xfrm>
            <a:off x="4800600" y="6963"/>
            <a:ext cx="4301319" cy="510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61950"/>
            <a:ext cx="3200400" cy="1676400"/>
          </a:xfrm>
        </p:spPr>
        <p:txBody>
          <a:bodyPr>
            <a:noAutofit/>
          </a:bodyPr>
          <a:lstStyle/>
          <a:p>
            <a:pPr algn="l"/>
            <a:r>
              <a:rPr lang="en-US" sz="2400" dirty="0" err="1"/>
              <a:t>Paleoseismology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for geological </a:t>
            </a:r>
            <a:br>
              <a:rPr lang="en-US" sz="2400" dirty="0"/>
            </a:br>
            <a:r>
              <a:rPr lang="en-US" sz="2400" dirty="0" smtClean="0"/>
              <a:t>earthquake record </a:t>
            </a:r>
            <a:br>
              <a:rPr lang="en-US" sz="2400" dirty="0" smtClean="0"/>
            </a:br>
            <a:r>
              <a:rPr lang="en-US" sz="2400" dirty="0" smtClean="0"/>
              <a:t>(back ~10 </a:t>
            </a:r>
            <a:r>
              <a:rPr lang="mr-IN" sz="2400" dirty="0"/>
              <a:t>…</a:t>
            </a:r>
            <a:r>
              <a:rPr lang="en-US" sz="2400" dirty="0"/>
              <a:t>100 </a:t>
            </a:r>
            <a:r>
              <a:rPr lang="en-US" sz="2400" dirty="0" err="1"/>
              <a:t>kyr</a:t>
            </a:r>
            <a:r>
              <a:rPr lang="en-US" sz="2400" dirty="0"/>
              <a:t>)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152400" y="2266950"/>
            <a:ext cx="3886200" cy="261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/>
          <p:nvPr/>
        </p:nvPicPr>
        <p:blipFill>
          <a:blip r:embed="rId3"/>
          <a:stretch/>
        </p:blipFill>
        <p:spPr>
          <a:xfrm>
            <a:off x="3352800" y="133350"/>
            <a:ext cx="5724360" cy="2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876800" y="2724150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Dig trench across fault, date offset</a:t>
            </a:r>
          </a:p>
          <a:p>
            <a:r>
              <a:rPr lang="en-US" dirty="0" smtClean="0">
                <a:latin typeface="Optima" pitchFamily="2" charset="0"/>
              </a:rPr>
              <a:t>of sedimentary layers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owerpoint\MH_DCM\MH_DCM-TEXTEDIT PROJECTS\ABBOTT_10e\Final files\chapt05\chapt00_labeled\abb22983_05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371475"/>
            <a:ext cx="88519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>
                <a:latin typeface="Optima"/>
                <a:cs typeface="Optima"/>
              </a:rPr>
              <a:t>Paleoseismology</a:t>
            </a:r>
            <a:endParaRPr lang="en-US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718722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3350"/>
            <a:ext cx="5410200" cy="4953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Chronology of "Big Ones" - southern California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575 AD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	gap = 90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665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	gap = 195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860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	gap = 105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965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	gap = 225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1190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	gap = 55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1245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	gap = 225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1470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	gap = 275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1745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	gap = 112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1857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	“waiting”….. </a:t>
            </a:r>
            <a:r>
              <a:rPr lang="en-US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164 years (2021)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When?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Average = 	1857 + 160 = 	2017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Earliest = 	1857 + 55 = 	1912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Latest = 	1857 + 225 = 	2082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buNone/>
            </a:pPr>
            <a:endParaRPr lang="en-US" sz="1100" dirty="0"/>
          </a:p>
        </p:txBody>
      </p:sp>
      <p:pic>
        <p:nvPicPr>
          <p:cNvPr id="4" name="Picture 7"/>
          <p:cNvPicPr/>
          <p:nvPr/>
        </p:nvPicPr>
        <p:blipFill>
          <a:blip r:embed="rId2"/>
          <a:stretch/>
        </p:blipFill>
        <p:spPr>
          <a:xfrm>
            <a:off x="5791200" y="133350"/>
            <a:ext cx="3276600" cy="496244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Establishing a rupture </a:t>
            </a:r>
            <a:r>
              <a:rPr lang="en-US" dirty="0" smtClean="0"/>
              <a:t>model</a:t>
            </a:r>
            <a:br>
              <a:rPr lang="en-US" dirty="0" smtClean="0"/>
            </a:br>
            <a:r>
              <a:rPr lang="en-US" dirty="0" smtClean="0"/>
              <a:t>for seismic hazard analysis</a:t>
            </a:r>
            <a:endParaRPr lang="en-US" dirty="0"/>
          </a:p>
        </p:txBody>
      </p:sp>
      <p:pic>
        <p:nvPicPr>
          <p:cNvPr id="4" name="Picture 3" descr="ucerf3_fl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5900"/>
            <a:ext cx="9144000" cy="16717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cerf_fault_read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83" y="0"/>
            <a:ext cx="8917233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cerf_ru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06" y="0"/>
            <a:ext cx="7567787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48200" y="-95250"/>
            <a:ext cx="3886200" cy="1143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Optima" pitchFamily="2" charset="0"/>
              </a:rPr>
              <a:t>Uniform California Rupture Forecast v. 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 rotWithShape="1">
          <a:blip r:embed="rId2"/>
          <a:srcRect r="6350" b="32596"/>
          <a:stretch/>
        </p:blipFill>
        <p:spPr>
          <a:xfrm>
            <a:off x="0" y="1"/>
            <a:ext cx="3772856" cy="3181349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/>
          <p:nvPr/>
        </p:nvPicPr>
        <p:blipFill rotWithShape="1">
          <a:blip r:embed="rId2"/>
          <a:srcRect t="66388" r="9524" b="6515"/>
          <a:stretch/>
        </p:blipFill>
        <p:spPr>
          <a:xfrm>
            <a:off x="4038600" y="209550"/>
            <a:ext cx="4967764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675836" y="2647950"/>
            <a:ext cx="546816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Selected destructive earthquakes in China since then:</a:t>
            </a:r>
          </a:p>
          <a:p>
            <a:r>
              <a:rPr lang="en-US" dirty="0" smtClean="0">
                <a:latin typeface="Optima" pitchFamily="2" charset="0"/>
              </a:rPr>
              <a:t>2014 </a:t>
            </a:r>
            <a:r>
              <a:rPr lang="en-US" dirty="0" err="1" smtClean="0">
                <a:latin typeface="Optima" pitchFamily="2" charset="0"/>
              </a:rPr>
              <a:t>Ludian</a:t>
            </a:r>
            <a:r>
              <a:rPr lang="en-US" dirty="0">
                <a:latin typeface="Optima" pitchFamily="2" charset="0"/>
              </a:rPr>
              <a:t>	</a:t>
            </a:r>
            <a:r>
              <a:rPr lang="en-US" dirty="0" smtClean="0">
                <a:latin typeface="Optima" pitchFamily="2" charset="0"/>
              </a:rPr>
              <a:t>M6.1	600 fatalities</a:t>
            </a:r>
          </a:p>
          <a:p>
            <a:r>
              <a:rPr lang="en-US" dirty="0" smtClean="0">
                <a:latin typeface="Optima" pitchFamily="2" charset="0"/>
              </a:rPr>
              <a:t>2013</a:t>
            </a:r>
            <a:r>
              <a:rPr lang="en-US" dirty="0">
                <a:latin typeface="Optima" pitchFamily="2" charset="0"/>
              </a:rPr>
              <a:t> </a:t>
            </a:r>
            <a:r>
              <a:rPr lang="en-US" dirty="0" err="1" smtClean="0">
                <a:latin typeface="Optima" pitchFamily="2" charset="0"/>
              </a:rPr>
              <a:t>Ya’an</a:t>
            </a:r>
            <a:r>
              <a:rPr lang="en-US" dirty="0" smtClean="0">
                <a:latin typeface="Optima" pitchFamily="2" charset="0"/>
              </a:rPr>
              <a:t>	M6.9	200 fatalities</a:t>
            </a:r>
          </a:p>
          <a:p>
            <a:r>
              <a:rPr lang="en-US" dirty="0" smtClean="0">
                <a:latin typeface="Optima" pitchFamily="2" charset="0"/>
              </a:rPr>
              <a:t>2010 </a:t>
            </a:r>
            <a:r>
              <a:rPr lang="en-US" dirty="0" err="1" smtClean="0">
                <a:latin typeface="Optima" pitchFamily="2" charset="0"/>
              </a:rPr>
              <a:t>Yushu</a:t>
            </a:r>
            <a:r>
              <a:rPr lang="en-US" dirty="0" smtClean="0">
                <a:latin typeface="Optima" pitchFamily="2" charset="0"/>
              </a:rPr>
              <a:t>	M6.9	2700 fatalities</a:t>
            </a:r>
          </a:p>
          <a:p>
            <a:r>
              <a:rPr lang="en-US" dirty="0" smtClean="0">
                <a:latin typeface="Optima" pitchFamily="2" charset="0"/>
              </a:rPr>
              <a:t>2008 </a:t>
            </a:r>
            <a:r>
              <a:rPr lang="en-US" dirty="0" err="1" smtClean="0">
                <a:latin typeface="Optima" pitchFamily="2" charset="0"/>
              </a:rPr>
              <a:t>Wenchuan</a:t>
            </a:r>
            <a:r>
              <a:rPr lang="en-US" dirty="0" smtClean="0">
                <a:latin typeface="Optima" pitchFamily="2" charset="0"/>
              </a:rPr>
              <a:t>	M7.9	90,000 fatalities</a:t>
            </a:r>
          </a:p>
          <a:p>
            <a:r>
              <a:rPr lang="en-US" dirty="0" smtClean="0">
                <a:latin typeface="Optima" pitchFamily="2" charset="0"/>
              </a:rPr>
              <a:t>2003 </a:t>
            </a:r>
            <a:r>
              <a:rPr lang="en-US" dirty="0" err="1" smtClean="0">
                <a:latin typeface="Optima" pitchFamily="2" charset="0"/>
              </a:rPr>
              <a:t>Bachu</a:t>
            </a:r>
            <a:r>
              <a:rPr lang="en-US" dirty="0" smtClean="0">
                <a:latin typeface="Optima" pitchFamily="2" charset="0"/>
              </a:rPr>
              <a:t>	M6.3	270 fatalities</a:t>
            </a:r>
          </a:p>
          <a:p>
            <a:r>
              <a:rPr lang="en-US" dirty="0" smtClean="0">
                <a:latin typeface="Optima" pitchFamily="2" charset="0"/>
              </a:rPr>
              <a:t>1996 </a:t>
            </a:r>
            <a:r>
              <a:rPr lang="en-US" dirty="0" err="1" smtClean="0">
                <a:latin typeface="Optima" pitchFamily="2" charset="0"/>
              </a:rPr>
              <a:t>Lijang</a:t>
            </a:r>
            <a:r>
              <a:rPr lang="en-US" dirty="0" smtClean="0">
                <a:latin typeface="Optima" pitchFamily="2" charset="0"/>
              </a:rPr>
              <a:t>	M7.0	310 fatalities</a:t>
            </a:r>
          </a:p>
          <a:p>
            <a:r>
              <a:rPr lang="en-US" dirty="0" smtClean="0">
                <a:latin typeface="Optima" pitchFamily="2" charset="0"/>
              </a:rPr>
              <a:t>1988 </a:t>
            </a:r>
            <a:r>
              <a:rPr lang="en-US" dirty="0" err="1" smtClean="0">
                <a:latin typeface="Optima" pitchFamily="2" charset="0"/>
              </a:rPr>
              <a:t>Lancang</a:t>
            </a:r>
            <a:r>
              <a:rPr lang="en-US" dirty="0" smtClean="0">
                <a:latin typeface="Optima" pitchFamily="2" charset="0"/>
              </a:rPr>
              <a:t>	M7.7	1000 fatalities </a:t>
            </a:r>
          </a:p>
        </p:txBody>
      </p:sp>
    </p:spTree>
    <p:extLst>
      <p:ext uri="{BB962C8B-B14F-4D97-AF65-F5344CB8AC3E}">
        <p14:creationId xmlns:p14="http://schemas.microsoft.com/office/powerpoint/2010/main" val="152585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7150"/>
            <a:ext cx="5334000" cy="1447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How to determine the </a:t>
            </a:r>
            <a:br>
              <a:rPr lang="en-US" sz="3600" dirty="0" smtClean="0"/>
            </a:br>
            <a:r>
              <a:rPr lang="en-US" sz="3600" dirty="0" smtClean="0"/>
              <a:t>effects of earthquakes:</a:t>
            </a:r>
            <a:br>
              <a:rPr lang="en-US" sz="3600" dirty="0" smtClean="0"/>
            </a:br>
            <a:r>
              <a:rPr lang="en-US" sz="3600" dirty="0" smtClean="0"/>
              <a:t>Ground shaking estimates</a:t>
            </a:r>
            <a:endParaRPr lang="en-US" sz="3600" dirty="0"/>
          </a:p>
        </p:txBody>
      </p:sp>
      <p:pic>
        <p:nvPicPr>
          <p:cNvPr id="4" name="Picture 3" descr="pga_ev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200150"/>
            <a:ext cx="3916371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5400" y="190321"/>
            <a:ext cx="36576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General attenuation curves</a:t>
            </a:r>
          </a:p>
          <a:p>
            <a:r>
              <a:rPr lang="en-US" dirty="0" smtClean="0">
                <a:latin typeface="Optima" pitchFamily="2" charset="0"/>
              </a:rPr>
              <a:t>(shaking as a function of distance and magnitude)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7150"/>
            <a:ext cx="413507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How to determine ground shaking?</a:t>
            </a:r>
          </a:p>
        </p:txBody>
      </p:sp>
      <p:pic>
        <p:nvPicPr>
          <p:cNvPr id="4" name="Picture 3" descr="pga_ev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41158"/>
            <a:ext cx="2619424" cy="2548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17" y="346556"/>
            <a:ext cx="4514883" cy="4762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68818"/>
            <a:ext cx="354456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Observed shaking for Loma </a:t>
            </a:r>
            <a:r>
              <a:rPr lang="en-US" dirty="0" err="1" smtClean="0">
                <a:latin typeface="Optima" pitchFamily="2" charset="0"/>
              </a:rPr>
              <a:t>Prieta</a:t>
            </a:r>
            <a:endParaRPr lang="en-US" dirty="0" smtClean="0">
              <a:latin typeface="Optim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668" y="2038350"/>
            <a:ext cx="286488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General attenuation curves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63403" y="2588937"/>
            <a:ext cx="1236236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Site effects</a:t>
            </a:r>
          </a:p>
        </p:txBody>
      </p:sp>
    </p:spTree>
    <p:extLst>
      <p:ext uri="{BB962C8B-B14F-4D97-AF65-F5344CB8AC3E}">
        <p14:creationId xmlns:p14="http://schemas.microsoft.com/office/powerpoint/2010/main" val="39466165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Powerpoint\MH_DCM\MH_DCM-TEXTEDIT PROJECTS\ABBOTT_10e\Final files\chapt04\chapt00_labeled\abb22983_04_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581150"/>
            <a:ext cx="831215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0"/>
            <a:ext cx="8229600" cy="857250"/>
          </a:xfrm>
        </p:spPr>
        <p:txBody>
          <a:bodyPr/>
          <a:lstStyle/>
          <a:p>
            <a:pPr algn="l"/>
            <a:r>
              <a:rPr lang="en-US" dirty="0"/>
              <a:t>Loma </a:t>
            </a:r>
            <a:r>
              <a:rPr lang="en-US" dirty="0" err="1"/>
              <a:t>Prieta</a:t>
            </a:r>
            <a:r>
              <a:rPr lang="en-US" dirty="0"/>
              <a:t> M 6.9 1989 </a:t>
            </a:r>
          </a:p>
        </p:txBody>
      </p:sp>
      <p:pic>
        <p:nvPicPr>
          <p:cNvPr id="6" name="Picture 5" descr="cypress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52959"/>
            <a:ext cx="2514600" cy="16805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895350"/>
            <a:ext cx="503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Cypress structure failure due to </a:t>
            </a:r>
            <a:r>
              <a:rPr lang="en-US" dirty="0" smtClean="0">
                <a:latin typeface="Optima" pitchFamily="2" charset="0"/>
              </a:rPr>
              <a:t>site </a:t>
            </a:r>
            <a:r>
              <a:rPr lang="en-US" dirty="0">
                <a:latin typeface="Optima" pitchFamily="2" charset="0"/>
              </a:rPr>
              <a:t>amplification</a:t>
            </a:r>
          </a:p>
          <a:p>
            <a:r>
              <a:rPr lang="en-US" dirty="0">
                <a:latin typeface="Optima" pitchFamily="2" charset="0"/>
              </a:rPr>
              <a:t>(and structural problems)</a:t>
            </a:r>
          </a:p>
        </p:txBody>
      </p:sp>
      <p:sp>
        <p:nvSpPr>
          <p:cNvPr id="3" name="Rectangle 2"/>
          <p:cNvSpPr/>
          <p:nvPr/>
        </p:nvSpPr>
        <p:spPr>
          <a:xfrm>
            <a:off x="2667000" y="1504950"/>
            <a:ext cx="3886200" cy="228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rin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266950"/>
            <a:ext cx="3961762" cy="26265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1352550"/>
            <a:ext cx="5301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Extensive damage in San Francisco’s Marina district</a:t>
            </a:r>
          </a:p>
          <a:p>
            <a:r>
              <a:rPr lang="en-US" dirty="0">
                <a:latin typeface="Optima" pitchFamily="2" charset="0"/>
              </a:rPr>
              <a:t>due to liquefaction and site amplification</a:t>
            </a:r>
          </a:p>
        </p:txBody>
      </p:sp>
      <p:pic>
        <p:nvPicPr>
          <p:cNvPr id="9" name="Picture 8" descr="marina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66950"/>
            <a:ext cx="3977228" cy="264166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133350"/>
            <a:ext cx="8229600" cy="857250"/>
          </a:xfrm>
        </p:spPr>
        <p:txBody>
          <a:bodyPr/>
          <a:lstStyle/>
          <a:p>
            <a:pPr algn="l"/>
            <a:r>
              <a:rPr lang="en-US" dirty="0"/>
              <a:t>Loma </a:t>
            </a:r>
            <a:r>
              <a:rPr lang="en-US" dirty="0" err="1"/>
              <a:t>Prieta</a:t>
            </a:r>
            <a:r>
              <a:rPr lang="en-US" dirty="0"/>
              <a:t> M 6.9 1989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rinafillmapcol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71550"/>
            <a:ext cx="6162408" cy="4171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335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Landfill in Marina</a:t>
            </a:r>
          </a:p>
        </p:txBody>
      </p:sp>
      <p:pic>
        <p:nvPicPr>
          <p:cNvPr id="9" name="Picture 8" descr="marin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361950"/>
            <a:ext cx="2599298" cy="172644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9551"/>
            <a:ext cx="5257800" cy="1981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Alternative to case histories: </a:t>
            </a:r>
            <a:r>
              <a:rPr lang="en-US" sz="3600" b="1" dirty="0" smtClean="0"/>
              <a:t>Scenario earthquakes to explore site effects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Picture 3" descr="intensity.jpg"/>
          <p:cNvPicPr>
            <a:picLocks noChangeAspect="1"/>
          </p:cNvPicPr>
          <p:nvPr/>
        </p:nvPicPr>
        <p:blipFill rotWithShape="1">
          <a:blip r:embed="rId4"/>
          <a:srcRect l="5492" r="8338" b="2084"/>
          <a:stretch/>
        </p:blipFill>
        <p:spPr>
          <a:xfrm>
            <a:off x="5334000" y="0"/>
            <a:ext cx="3657600" cy="3714750"/>
          </a:xfrm>
          <a:prstGeom prst="rect">
            <a:avLst/>
          </a:prstGeom>
        </p:spPr>
      </p:pic>
      <p:pic>
        <p:nvPicPr>
          <p:cNvPr id="5" name="yt1s.com - ShakeOut Scenario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" y="1962150"/>
            <a:ext cx="5029200" cy="282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-19050"/>
            <a:ext cx="9372600" cy="5238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533400" y="57150"/>
            <a:ext cx="8077200" cy="49374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816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/>
          <p:nvPr/>
        </p:nvSpPr>
        <p:spPr>
          <a:xfrm>
            <a:off x="1944960" y="4577670"/>
            <a:ext cx="815400" cy="0"/>
          </a:xfrm>
          <a:prstGeom prst="line">
            <a:avLst/>
          </a:prstGeom>
          <a:ln w="19080">
            <a:solidFill>
              <a:srgbClr val="FF9999"/>
            </a:solidFill>
            <a:miter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Line 3"/>
          <p:cNvSpPr/>
          <p:nvPr/>
        </p:nvSpPr>
        <p:spPr>
          <a:xfrm>
            <a:off x="4381080" y="4577670"/>
            <a:ext cx="680760" cy="0"/>
          </a:xfrm>
          <a:prstGeom prst="line">
            <a:avLst/>
          </a:prstGeom>
          <a:ln w="19080">
            <a:solidFill>
              <a:srgbClr val="FF9999"/>
            </a:solidFill>
            <a:miter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4"/>
          <p:cNvSpPr/>
          <p:nvPr/>
        </p:nvSpPr>
        <p:spPr>
          <a:xfrm>
            <a:off x="7473480" y="4171590"/>
            <a:ext cx="1359360" cy="810360"/>
          </a:xfrm>
          <a:prstGeom prst="rect">
            <a:avLst/>
          </a:prstGeom>
          <a:solidFill>
            <a:srgbClr val="E376D7"/>
          </a:solidFill>
          <a:ln w="19080">
            <a:solidFill>
              <a:srgbClr val="FF99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46800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  <a:ea typeface="Times New Roman"/>
              </a:rPr>
              <a:t>Intensity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  <a:ea typeface="Times New Roman"/>
              </a:rPr>
              <a:t>Measures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</p:txBody>
      </p:sp>
      <p:sp>
        <p:nvSpPr>
          <p:cNvPr id="7" name="CustomShape 5"/>
          <p:cNvSpPr/>
          <p:nvPr/>
        </p:nvSpPr>
        <p:spPr>
          <a:xfrm>
            <a:off x="304800" y="4171950"/>
            <a:ext cx="2039040" cy="810360"/>
          </a:xfrm>
          <a:custGeom>
            <a:avLst/>
            <a:gdLst/>
            <a:ahLst/>
            <a:cxnLst/>
            <a:rect l="0" t="0" r="r" b="b"/>
            <a:pathLst>
              <a:path w="5666" h="2253">
                <a:moveTo>
                  <a:pt x="1416" y="0"/>
                </a:moveTo>
                <a:lnTo>
                  <a:pt x="4248" y="0"/>
                </a:lnTo>
                <a:lnTo>
                  <a:pt x="5665" y="1126"/>
                </a:lnTo>
                <a:lnTo>
                  <a:pt x="4248" y="2252"/>
                </a:lnTo>
                <a:lnTo>
                  <a:pt x="1416" y="2252"/>
                </a:lnTo>
                <a:lnTo>
                  <a:pt x="0" y="1126"/>
                </a:lnTo>
                <a:lnTo>
                  <a:pt x="1416" y="0"/>
                </a:lnTo>
              </a:path>
            </a:pathLst>
          </a:custGeom>
          <a:solidFill>
            <a:srgbClr val="FFFF00"/>
          </a:solidFill>
          <a:ln w="19080">
            <a:solidFill>
              <a:srgbClr val="FF99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endParaRPr lang="en-US" sz="1400" b="1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itchFamily="2" charset="0"/>
              <a:ea typeface="Times New Roman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  <a:ea typeface="Times New Roman"/>
              </a:rPr>
              <a:t>Earthquake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  <a:ea typeface="Times New Roman"/>
              </a:rPr>
              <a:t>Forecast Model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</p:txBody>
      </p:sp>
      <p:sp>
        <p:nvSpPr>
          <p:cNvPr id="8" name="CustomShape 6"/>
          <p:cNvSpPr/>
          <p:nvPr/>
        </p:nvSpPr>
        <p:spPr>
          <a:xfrm>
            <a:off x="2760360" y="4171950"/>
            <a:ext cx="2039040" cy="810360"/>
          </a:xfrm>
          <a:custGeom>
            <a:avLst/>
            <a:gdLst/>
            <a:ahLst/>
            <a:cxnLst/>
            <a:rect l="0" t="0" r="r" b="b"/>
            <a:pathLst>
              <a:path w="5666" h="2253">
                <a:moveTo>
                  <a:pt x="1416" y="0"/>
                </a:moveTo>
                <a:lnTo>
                  <a:pt x="4248" y="0"/>
                </a:lnTo>
                <a:lnTo>
                  <a:pt x="5665" y="1126"/>
                </a:lnTo>
                <a:lnTo>
                  <a:pt x="4248" y="2252"/>
                </a:lnTo>
                <a:lnTo>
                  <a:pt x="1416" y="2252"/>
                </a:lnTo>
                <a:lnTo>
                  <a:pt x="0" y="1126"/>
                </a:lnTo>
                <a:lnTo>
                  <a:pt x="1416" y="0"/>
                </a:lnTo>
              </a:path>
            </a:pathLst>
          </a:custGeom>
          <a:solidFill>
            <a:srgbClr val="808080"/>
          </a:solidFill>
          <a:ln w="19080">
            <a:solidFill>
              <a:srgbClr val="FF99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  <a:ea typeface="Times New Roman"/>
              </a:rPr>
              <a:t>Attenuation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  <a:ea typeface="Times New Roman"/>
              </a:rPr>
              <a:t>Relationship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</p:txBody>
      </p:sp>
      <p:sp>
        <p:nvSpPr>
          <p:cNvPr id="9" name="Line 7"/>
          <p:cNvSpPr/>
          <p:nvPr/>
        </p:nvSpPr>
        <p:spPr>
          <a:xfrm>
            <a:off x="6808200" y="4565430"/>
            <a:ext cx="680760" cy="0"/>
          </a:xfrm>
          <a:prstGeom prst="line">
            <a:avLst/>
          </a:prstGeom>
          <a:ln w="19080">
            <a:solidFill>
              <a:srgbClr val="FF9999"/>
            </a:solidFill>
            <a:miter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8"/>
          <p:cNvSpPr/>
          <p:nvPr/>
        </p:nvSpPr>
        <p:spPr>
          <a:xfrm>
            <a:off x="5044560" y="4159350"/>
            <a:ext cx="2038320" cy="810360"/>
          </a:xfrm>
          <a:custGeom>
            <a:avLst/>
            <a:gdLst/>
            <a:ahLst/>
            <a:cxnLst/>
            <a:rect l="0" t="0" r="r" b="b"/>
            <a:pathLst>
              <a:path w="5664" h="2253">
                <a:moveTo>
                  <a:pt x="1415" y="0"/>
                </a:moveTo>
                <a:lnTo>
                  <a:pt x="4247" y="0"/>
                </a:lnTo>
                <a:lnTo>
                  <a:pt x="5663" y="1126"/>
                </a:lnTo>
                <a:lnTo>
                  <a:pt x="4247" y="2252"/>
                </a:lnTo>
                <a:lnTo>
                  <a:pt x="1415" y="2252"/>
                </a:lnTo>
                <a:lnTo>
                  <a:pt x="0" y="1126"/>
                </a:lnTo>
                <a:lnTo>
                  <a:pt x="1415" y="0"/>
                </a:lnTo>
              </a:path>
            </a:pathLst>
          </a:custGeom>
          <a:solidFill>
            <a:srgbClr val="808080"/>
          </a:solidFill>
          <a:ln w="19080">
            <a:solidFill>
              <a:srgbClr val="FF99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  <a:ea typeface="Times New Roman"/>
              </a:rPr>
              <a:t>Site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  <a:ea typeface="Times New Roman"/>
              </a:rPr>
              <a:t>Response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05978"/>
            <a:ext cx="3505200" cy="328017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Steps of seismic hazard assessment</a:t>
            </a:r>
          </a:p>
        </p:txBody>
      </p:sp>
      <p:pic>
        <p:nvPicPr>
          <p:cNvPr id="13" name="Picture 12" descr="pga_ev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33350"/>
            <a:ext cx="2667000" cy="2594563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3"/>
          <a:stretch/>
        </p:blipFill>
        <p:spPr>
          <a:xfrm>
            <a:off x="6019800" y="438150"/>
            <a:ext cx="2971800" cy="181661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Seismic hazard assessment (SHA) – </a:t>
            </a:r>
            <a:br>
              <a:rPr lang="en-US" sz="3200" dirty="0"/>
            </a:br>
            <a:r>
              <a:rPr lang="en-US" sz="3200" dirty="0"/>
              <a:t>probabilistic and deterministic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809999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Earthquake generation model</a:t>
            </a:r>
            <a:endParaRPr lang="en-US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971550" lvl="1" indent="-514350"/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Luxi Sans"/>
              </a:rPr>
              <a:t>Statistical </a:t>
            </a:r>
          </a:p>
          <a:p>
            <a:pPr marL="1371600" lvl="2" indent="-514350"/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Luxi Sans"/>
              </a:rPr>
              <a:t>Gutenberg Richter</a:t>
            </a:r>
          </a:p>
          <a:p>
            <a:pPr marL="1371600" lvl="2" indent="-514350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Luxi Sans"/>
              </a:rPr>
              <a:t>Past seismicity (geology,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Luxi Sans"/>
              </a:rPr>
              <a:t>paleoseismology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Luxi Sans"/>
              </a:rPr>
              <a:t>, historical, instrumental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Luxi Sans"/>
              </a:rPr>
              <a:t>)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Luxi Sans"/>
            </a:endParaRPr>
          </a:p>
          <a:p>
            <a:pPr marL="971550" lvl="1" indent="-514350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Luxi Sans"/>
              </a:rPr>
              <a:t>M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Luxi Sans"/>
              </a:rPr>
              <a:t>echanical</a:t>
            </a:r>
          </a:p>
          <a:p>
            <a:pPr marL="1371600" lvl="2" indent="-514350"/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Luxi Sans"/>
              </a:rPr>
              <a:t>Past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Luxi Sans"/>
              </a:rPr>
              <a:t>seismicity (geology,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Luxi Sans"/>
              </a:rPr>
              <a:t>paleoseismology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Luxi Sans"/>
              </a:rPr>
              <a:t>, historical, instrumental)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1371600" lvl="2" indent="-514350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Luxi Sans"/>
              </a:rPr>
              <a:t>Fault zone geometries (surface and depth)</a:t>
            </a:r>
          </a:p>
          <a:p>
            <a:pPr marL="1371600" lvl="2" indent="-514350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ault loading rates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(GPS and geologic)</a:t>
            </a:r>
          </a:p>
          <a:p>
            <a:pPr marL="514350" indent="-514350">
              <a:buFont typeface="+mj-lt"/>
              <a:buAutoNum type="arabicPeriod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Earthquake effect model</a:t>
            </a:r>
          </a:p>
          <a:p>
            <a:pPr marL="971550" lvl="1" indent="-514350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Distance from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mapped faults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and earthquake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type (attenuation)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971550" lvl="1" indent="-514350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Type of bedrock and site effects</a:t>
            </a:r>
          </a:p>
          <a:p>
            <a:pPr marL="971550" lvl="1" indent="-514350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Deterministic assessment using scenarios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8320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Earthquake Hazards vs Earthquake Risks There is a difference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6775" y="285750"/>
            <a:ext cx="74104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earthquakes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504950"/>
            <a:ext cx="7391400" cy="3089275"/>
          </a:xfrm>
        </p:spPr>
        <p:txBody>
          <a:bodyPr/>
          <a:lstStyle/>
          <a:p>
            <a:r>
              <a:rPr lang="en-US" dirty="0" smtClean="0"/>
              <a:t>Earthquake prediction</a:t>
            </a:r>
          </a:p>
          <a:p>
            <a:r>
              <a:rPr lang="en-US" dirty="0" smtClean="0"/>
              <a:t>Earthquake early warning (risk)</a:t>
            </a:r>
          </a:p>
          <a:p>
            <a:r>
              <a:rPr lang="en-US" dirty="0" smtClean="0"/>
              <a:t>Seismic hazard assessment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84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L’Aquila 2009 Mw 6.3, Italy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2000"/>
          <a:stretch/>
        </p:blipFill>
        <p:spPr>
          <a:xfrm>
            <a:off x="152400" y="1200150"/>
            <a:ext cx="5712484" cy="335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4600" y="4400550"/>
            <a:ext cx="1236236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foreshocks</a:t>
            </a:r>
          </a:p>
        </p:txBody>
      </p:sp>
      <p:cxnSp>
        <p:nvCxnSpPr>
          <p:cNvPr id="5" name="Straight Arrow Connector 4"/>
          <p:cNvCxnSpPr>
            <a:stCxn id="3" idx="1"/>
          </p:cNvCxnSpPr>
          <p:nvPr/>
        </p:nvCxnSpPr>
        <p:spPr>
          <a:xfrm flipH="1" flipV="1">
            <a:off x="3352800" y="3028950"/>
            <a:ext cx="2971800" cy="15562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4800" y="462915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More than 300 fatalities</a:t>
            </a:r>
          </a:p>
        </p:txBody>
      </p:sp>
      <p:pic>
        <p:nvPicPr>
          <p:cNvPr id="10" name="Picture 2" descr="https://cdn.britannica.com/74/157774-050-6DB4C2E5/Damage-area-LAquila-earthquake-2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52550"/>
            <a:ext cx="2986914" cy="199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86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Regional </a:t>
            </a:r>
            <a:r>
              <a:rPr lang="en-US" sz="3600" dirty="0" smtClean="0"/>
              <a:t>seismicity increase over time </a:t>
            </a:r>
            <a:br>
              <a:rPr lang="en-US" sz="3600" dirty="0" smtClean="0"/>
            </a:br>
            <a:r>
              <a:rPr lang="en-US" sz="3600" dirty="0" smtClean="0"/>
              <a:t>ahead of the M6.3 event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200150"/>
            <a:ext cx="5997691" cy="3638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3348" t="6000" r="9294" b="20000"/>
          <a:stretch/>
        </p:blipFill>
        <p:spPr>
          <a:xfrm>
            <a:off x="413484" y="1461943"/>
            <a:ext cx="2476500" cy="21309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5667" y="3132086"/>
            <a:ext cx="1236236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foreshocks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524000" y="2571750"/>
            <a:ext cx="3429000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Arc 8"/>
          <p:cNvSpPr/>
          <p:nvPr/>
        </p:nvSpPr>
        <p:spPr>
          <a:xfrm rot="10514768" flipH="1">
            <a:off x="2922823" y="2799848"/>
            <a:ext cx="2385824" cy="992318"/>
          </a:xfrm>
          <a:prstGeom prst="arc">
            <a:avLst>
              <a:gd name="adj1" fmla="val 16200000"/>
              <a:gd name="adj2" fmla="val 65767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645979" y="3704657"/>
            <a:ext cx="128753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aftershocks</a:t>
            </a:r>
          </a:p>
        </p:txBody>
      </p:sp>
    </p:spTree>
    <p:extLst>
      <p:ext uri="{BB962C8B-B14F-4D97-AF65-F5344CB8AC3E}">
        <p14:creationId xmlns:p14="http://schemas.microsoft.com/office/powerpoint/2010/main" val="333854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What to do with anomalous (?) seismicity?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8074"/>
          <a:stretch/>
        </p:blipFill>
        <p:spPr>
          <a:xfrm>
            <a:off x="1524001" y="1200150"/>
            <a:ext cx="25146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5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L’Aquila 2009 Mw 6.3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04950"/>
            <a:ext cx="8229600" cy="339447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precursory increase in seismic activity (foreshocks), </a:t>
            </a:r>
            <a:r>
              <a:rPr lang="en-US" dirty="0"/>
              <a:t>but no warning issued</a:t>
            </a:r>
          </a:p>
          <a:p>
            <a:r>
              <a:rPr lang="en-US" dirty="0"/>
              <a:t>In 2012, six scientists convicted of involuntary manslaughter for “inexact, incomplete, and contradictory” statements, six years in prison</a:t>
            </a:r>
          </a:p>
          <a:p>
            <a:r>
              <a:rPr lang="en-US" dirty="0"/>
              <a:t>Sentence overturned in 2014</a:t>
            </a:r>
          </a:p>
        </p:txBody>
      </p:sp>
      <p:pic>
        <p:nvPicPr>
          <p:cNvPr id="4" name="Picture 3" descr="390px-L'Aquila_eathquake_prefettu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752600" cy="131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7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Optima" pitchFamily="2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6280</TotalTime>
  <Words>1289</Words>
  <Application>Microsoft Office PowerPoint</Application>
  <PresentationFormat>On-screen Show (16:9)</PresentationFormat>
  <Paragraphs>189</Paragraphs>
  <Slides>49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Calibri</vt:lpstr>
      <vt:lpstr>Luxi Sans</vt:lpstr>
      <vt:lpstr>Mangal</vt:lpstr>
      <vt:lpstr>Optima</vt:lpstr>
      <vt:lpstr>Symbol</vt:lpstr>
      <vt:lpstr>Times New Roman</vt:lpstr>
      <vt:lpstr>Wingdings</vt:lpstr>
      <vt:lpstr>Office Theme</vt:lpstr>
      <vt:lpstr>Seismic hazard assessment</vt:lpstr>
      <vt:lpstr>PowerPoint Presentation</vt:lpstr>
      <vt:lpstr>PowerPoint Presentation</vt:lpstr>
      <vt:lpstr>PowerPoint Presentation</vt:lpstr>
      <vt:lpstr>Dealing with earthquakes</vt:lpstr>
      <vt:lpstr>L’Aquila 2009 Mw 6.3, Italy</vt:lpstr>
      <vt:lpstr>Regional seismicity increase over time  ahead of the M6.3 event</vt:lpstr>
      <vt:lpstr>What to do with anomalous (?) seismicity?</vt:lpstr>
      <vt:lpstr>L’Aquila 2009 Mw 6.3</vt:lpstr>
      <vt:lpstr>Earthquake prediction</vt:lpstr>
      <vt:lpstr>Earthquake  early warning  (EEW)</vt:lpstr>
      <vt:lpstr>PowerPoint Presentation</vt:lpstr>
      <vt:lpstr>PowerPoint Presentation</vt:lpstr>
      <vt:lpstr>Earthquake Early Warning for the US</vt:lpstr>
      <vt:lpstr>Seismic hazard and forecasting</vt:lpstr>
      <vt:lpstr>Hazard map  for L’Aquila </vt:lpstr>
      <vt:lpstr>PowerPoint Presentation</vt:lpstr>
      <vt:lpstr>Seismic hazard assessment (SHA)</vt:lpstr>
      <vt:lpstr>1)How do we estimate the statistical likelihood of an earthquake for a given region?</vt:lpstr>
      <vt:lpstr>Time-independent earthquake rates:  Magnitude -frequency  distribution</vt:lpstr>
      <vt:lpstr>Gutenberg Richter (GR) law </vt:lpstr>
      <vt:lpstr>Is the GR relationship universal, stationary, and without bounds?</vt:lpstr>
      <vt:lpstr>Upper bound on the GR distribution</vt:lpstr>
      <vt:lpstr>Upper bound on the GR distribution</vt:lpstr>
      <vt:lpstr>Bounds on the GR distribution</vt:lpstr>
      <vt:lpstr>Time-independent California earthquake hazard models  based on Gutenberg Richter</vt:lpstr>
      <vt:lpstr>Time-dependent hazard: Seismic gaps and  fault slip deficit</vt:lpstr>
      <vt:lpstr>Westward progression of earthquakes along North Anatolian Fault  Closing Seismic gaps  and catching up to slip deficit</vt:lpstr>
      <vt:lpstr>Use GPS to determine smaller scale fault slip rate (loading), not just single plate boundary</vt:lpstr>
      <vt:lpstr>Time-dependence:  Seismic cycle along plate boundary</vt:lpstr>
      <vt:lpstr>Time-dependence: Estimating recurrence times</vt:lpstr>
      <vt:lpstr>PowerPoint Presentation</vt:lpstr>
      <vt:lpstr>Slip rate note sufficient, need to also know when the last earthquake happened: Historical earthquake record</vt:lpstr>
      <vt:lpstr>Paleoseismology for geological  earthquake record  (back ~10 …100 kyr)</vt:lpstr>
      <vt:lpstr>Paleoseismology</vt:lpstr>
      <vt:lpstr>PowerPoint Presentation</vt:lpstr>
      <vt:lpstr>Establishing a rupture model for seismic hazard analysis</vt:lpstr>
      <vt:lpstr>PowerPoint Presentation</vt:lpstr>
      <vt:lpstr>PowerPoint Presentation</vt:lpstr>
      <vt:lpstr>How to determine the  effects of earthquakes: Ground shaking estimates</vt:lpstr>
      <vt:lpstr>How to determine ground shaking?</vt:lpstr>
      <vt:lpstr>Loma Prieta M 6.9 1989 </vt:lpstr>
      <vt:lpstr>Loma Prieta M 6.9 1989 </vt:lpstr>
      <vt:lpstr>Landfill in Marina</vt:lpstr>
      <vt:lpstr>Alternative to case histories: Scenario earthquakes to explore site effects </vt:lpstr>
      <vt:lpstr>PowerPoint Presentation</vt:lpstr>
      <vt:lpstr>Steps of seismic hazard assessment</vt:lpstr>
      <vt:lpstr>Seismic hazard assessment (SHA) –  probabilistic and deterministic components</vt:lpstr>
      <vt:lpstr>PowerPoint Presentation</vt:lpstr>
    </vt:vector>
  </TitlesOfParts>
  <Company>USC Earth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Plate tectonics</dc:title>
  <dc:creator>Thorsten Becker</dc:creator>
  <cp:lastModifiedBy>Becker, Thorsten</cp:lastModifiedBy>
  <cp:revision>365</cp:revision>
  <dcterms:created xsi:type="dcterms:W3CDTF">2018-02-18T18:23:36Z</dcterms:created>
  <dcterms:modified xsi:type="dcterms:W3CDTF">2021-04-03T18:18:02Z</dcterms:modified>
</cp:coreProperties>
</file>