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314" r:id="rId3"/>
    <p:sldId id="298" r:id="rId4"/>
    <p:sldId id="310" r:id="rId5"/>
    <p:sldId id="299" r:id="rId6"/>
    <p:sldId id="306" r:id="rId7"/>
    <p:sldId id="326" r:id="rId8"/>
    <p:sldId id="290" r:id="rId9"/>
    <p:sldId id="279" r:id="rId10"/>
    <p:sldId id="278" r:id="rId11"/>
    <p:sldId id="280" r:id="rId12"/>
    <p:sldId id="316" r:id="rId13"/>
    <p:sldId id="302" r:id="rId14"/>
    <p:sldId id="335" r:id="rId15"/>
    <p:sldId id="324" r:id="rId16"/>
    <p:sldId id="305" r:id="rId17"/>
    <p:sldId id="281" r:id="rId18"/>
    <p:sldId id="282" r:id="rId19"/>
    <p:sldId id="285" r:id="rId20"/>
    <p:sldId id="291" r:id="rId21"/>
    <p:sldId id="315" r:id="rId22"/>
    <p:sldId id="289" r:id="rId23"/>
    <p:sldId id="284" r:id="rId24"/>
    <p:sldId id="317" r:id="rId25"/>
    <p:sldId id="292" r:id="rId26"/>
    <p:sldId id="283" r:id="rId27"/>
    <p:sldId id="293" r:id="rId28"/>
    <p:sldId id="318" r:id="rId29"/>
    <p:sldId id="267" r:id="rId30"/>
    <p:sldId id="266" r:id="rId31"/>
    <p:sldId id="269" r:id="rId32"/>
    <p:sldId id="295" r:id="rId33"/>
    <p:sldId id="329" r:id="rId34"/>
    <p:sldId id="258" r:id="rId35"/>
    <p:sldId id="259" r:id="rId36"/>
    <p:sldId id="260" r:id="rId37"/>
    <p:sldId id="261" r:id="rId38"/>
    <p:sldId id="263" r:id="rId39"/>
    <p:sldId id="264" r:id="rId40"/>
    <p:sldId id="273" r:id="rId41"/>
    <p:sldId id="272" r:id="rId42"/>
    <p:sldId id="271" r:id="rId43"/>
    <p:sldId id="270" r:id="rId44"/>
    <p:sldId id="337" r:id="rId45"/>
    <p:sldId id="333" r:id="rId46"/>
    <p:sldId id="336" r:id="rId47"/>
    <p:sldId id="332" r:id="rId48"/>
    <p:sldId id="330" r:id="rId4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1097"/>
    <p:restoredTop sz="55542" autoAdjust="0"/>
  </p:normalViewPr>
  <p:slideViewPr>
    <p:cSldViewPr>
      <p:cViewPr varScale="1">
        <p:scale>
          <a:sx n="215" d="100"/>
          <a:sy n="215" d="100"/>
        </p:scale>
        <p:origin x="2928" y="1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A50EE-9D3B-4824-BA6D-4DC042849823}" type="datetimeFigureOut">
              <a:rPr lang="en-US" smtClean="0"/>
              <a:t>4/3/2021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27BD4-C0DC-486D-9E93-ECA9CCAF7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15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>
            <a:lvl1pPr>
              <a:defRPr>
                <a:latin typeface="Optim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Optima" pitchFamily="2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254555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7A385-8B0D-4BAD-8440-895F1E9F5442}" type="datetimeFigureOut">
              <a:rPr lang="en-US" smtClean="0"/>
              <a:pPr/>
              <a:t>4/3/2021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7AFEFB-F978-4D44-941A-F675A8ACF5F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Optima" pitchFamily="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Optima" pitchFamily="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Optim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Optim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Optim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Xzpk9110Lyw" TargetMode="External"/><Relationship Id="rId2" Type="http://schemas.openxmlformats.org/officeDocument/2006/relationships/hyperlink" Target="https://youtu.be/Nf8xvhb1eBE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Earth’s </a:t>
            </a:r>
            <a:r>
              <a:rPr lang="en-US" dirty="0" smtClean="0"/>
              <a:t>interior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79070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UT GEO 302P – Spring </a:t>
            </a:r>
            <a:r>
              <a:rPr lang="en-US" dirty="0" smtClean="0"/>
              <a:t>2021</a:t>
            </a:r>
            <a:endParaRPr lang="en-US" dirty="0"/>
          </a:p>
          <a:p>
            <a:r>
              <a:rPr lang="en-US" dirty="0" smtClean="0"/>
              <a:t>Part II (Earthquakes) – </a:t>
            </a:r>
            <a:r>
              <a:rPr lang="en-US" dirty="0"/>
              <a:t>Lecture #</a:t>
            </a:r>
            <a:r>
              <a:rPr lang="en-US" dirty="0" smtClean="0"/>
              <a:t>2, March 9, 2021</a:t>
            </a:r>
          </a:p>
          <a:p>
            <a:r>
              <a:rPr lang="en-US" dirty="0" smtClean="0"/>
              <a:t>Thorsten </a:t>
            </a:r>
            <a:r>
              <a:rPr lang="en-US" dirty="0"/>
              <a:t>Becker</a:t>
            </a:r>
          </a:p>
          <a:p>
            <a:endParaRPr lang="en-US" dirty="0"/>
          </a:p>
          <a:p>
            <a:r>
              <a:rPr lang="en-US" dirty="0"/>
              <a:t>Reading: Ch.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156670" y="0"/>
            <a:ext cx="6830660" cy="5143500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6781800" y="133350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seismic body waves</a:t>
            </a:r>
          </a:p>
          <a:p>
            <a:r>
              <a:rPr lang="en-US" dirty="0" smtClean="0">
                <a:latin typeface="Optima" pitchFamily="2" charset="0"/>
              </a:rPr>
              <a:t>(in elastic medium)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3886200" y="57150"/>
            <a:ext cx="5257800" cy="505537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09600" y="1428750"/>
            <a:ext cx="2759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Optima" pitchFamily="2" charset="0"/>
              </a:rPr>
              <a:t>Rayleigh wave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9600" y="3333750"/>
            <a:ext cx="2076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Optima" pitchFamily="2" charset="0"/>
              </a:rPr>
              <a:t>Love wave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52704"/>
            <a:ext cx="8229600" cy="857250"/>
          </a:xfrm>
        </p:spPr>
        <p:txBody>
          <a:bodyPr/>
          <a:lstStyle/>
          <a:p>
            <a:r>
              <a:rPr lang="en-US" dirty="0"/>
              <a:t>Body and surface </a:t>
            </a:r>
            <a:r>
              <a:rPr lang="en-US" dirty="0" smtClean="0"/>
              <a:t>waves</a:t>
            </a:r>
            <a:endParaRPr lang="en-US" dirty="0"/>
          </a:p>
        </p:txBody>
      </p:sp>
      <p:pic>
        <p:nvPicPr>
          <p:cNvPr id="6" name="Picture 5" descr="untitled13617693123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615154"/>
            <a:ext cx="5181600" cy="4255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804546"/>
            <a:ext cx="13426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aseline="30000" dirty="0">
                <a:latin typeface="Optima" pitchFamily="2" charset="0"/>
              </a:rPr>
              <a:t>body waves </a:t>
            </a:r>
            <a:r>
              <a:rPr lang="en-US" sz="4400" dirty="0">
                <a:latin typeface="Optima" pitchFamily="2" charset="0"/>
              </a:rPr>
              <a:t>{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684916" y="789157"/>
            <a:ext cx="19463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Optima" pitchFamily="2" charset="0"/>
              </a:rPr>
              <a:t>in order</a:t>
            </a:r>
          </a:p>
          <a:p>
            <a:r>
              <a:rPr lang="en-US" sz="2400" dirty="0" smtClean="0">
                <a:latin typeface="Optima" pitchFamily="2" charset="0"/>
              </a:rPr>
              <a:t>of velocity</a:t>
            </a:r>
          </a:p>
          <a:p>
            <a:r>
              <a:rPr lang="en-US" sz="2400" dirty="0" smtClean="0">
                <a:latin typeface="Optima" pitchFamily="2" charset="0"/>
              </a:rPr>
              <a:t>(propagation </a:t>
            </a:r>
          </a:p>
          <a:p>
            <a:r>
              <a:rPr lang="en-US" sz="2400" dirty="0" smtClean="0">
                <a:latin typeface="Optima" pitchFamily="2" charset="0"/>
              </a:rPr>
              <a:t>speed)</a:t>
            </a:r>
          </a:p>
        </p:txBody>
      </p:sp>
    </p:spTree>
    <p:extLst>
      <p:ext uri="{BB962C8B-B14F-4D97-AF65-F5344CB8AC3E}">
        <p14:creationId xmlns:p14="http://schemas.microsoft.com/office/powerpoint/2010/main" val="291734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/>
          <a:srcRect t="7722" b="44458"/>
          <a:stretch/>
        </p:blipFill>
        <p:spPr>
          <a:xfrm>
            <a:off x="228600" y="829386"/>
            <a:ext cx="8534400" cy="3103418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9050"/>
            <a:ext cx="8229600" cy="85725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Detection of waves: seismographs</a:t>
            </a:r>
            <a:endParaRPr lang="en-US" sz="28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1905000" y="2266950"/>
            <a:ext cx="1371600" cy="24384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52800" y="4552950"/>
            <a:ext cx="2852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Inertia keeps mass in place</a:t>
            </a:r>
          </a:p>
        </p:txBody>
      </p:sp>
    </p:spTree>
    <p:extLst>
      <p:ext uri="{BB962C8B-B14F-4D97-AF65-F5344CB8AC3E}">
        <p14:creationId xmlns:p14="http://schemas.microsoft.com/office/powerpoint/2010/main" val="2265927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2438400" y="44375"/>
            <a:ext cx="6705600" cy="509912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85750"/>
            <a:ext cx="2133600" cy="2362200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>Different</a:t>
            </a:r>
            <a:br>
              <a:rPr lang="en-US" sz="2800" dirty="0" smtClean="0"/>
            </a:br>
            <a:r>
              <a:rPr lang="en-US" sz="2800" dirty="0" smtClean="0"/>
              <a:t>components of</a:t>
            </a:r>
            <a:br>
              <a:rPr lang="en-US" sz="2800" dirty="0" smtClean="0"/>
            </a:br>
            <a:r>
              <a:rPr lang="en-US" sz="2800" dirty="0" smtClean="0"/>
              <a:t>ground</a:t>
            </a:r>
            <a:br>
              <a:rPr lang="en-US" sz="2800" dirty="0" smtClean="0"/>
            </a:br>
            <a:r>
              <a:rPr lang="en-US" sz="2800" dirty="0" smtClean="0"/>
              <a:t>motion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67607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93FA33-5582-794D-99B8-55A20627E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7424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BB699E-0229-DC44-9D31-FA4BBF197F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50" y="0"/>
            <a:ext cx="1908150" cy="2343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13335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Passive seismic survey</a:t>
            </a:r>
          </a:p>
        </p:txBody>
      </p:sp>
    </p:spTree>
    <p:extLst>
      <p:ext uri="{BB962C8B-B14F-4D97-AF65-F5344CB8AC3E}">
        <p14:creationId xmlns:p14="http://schemas.microsoft.com/office/powerpoint/2010/main" val="987696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A6A244-D7E4-D843-BC3D-E57F7B863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1361424"/>
            <a:ext cx="5005998" cy="3790950"/>
          </a:xfrm>
          <a:prstGeom prst="rect">
            <a:avLst/>
          </a:prstGeom>
        </p:spPr>
      </p:pic>
      <p:sp>
        <p:nvSpPr>
          <p:cNvPr id="3" name="CustomShape 1"/>
          <p:cNvSpPr/>
          <p:nvPr/>
        </p:nvSpPr>
        <p:spPr>
          <a:xfrm>
            <a:off x="2590800" y="133350"/>
            <a:ext cx="5685480" cy="144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  <a:ea typeface="Comic Sans MS"/>
              </a:rPr>
              <a:t>Seismograms: recordings of ground motion caused by earthquakes</a:t>
            </a:r>
          </a:p>
          <a:p>
            <a:pPr>
              <a:lnSpc>
                <a:spcPct val="100000"/>
              </a:lnSpc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  <a:ea typeface="Comic Sans MS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Indonesia earthquake recorded in California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57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 rotWithShape="1">
          <a:blip r:embed="rId2" cstate="print"/>
          <a:srcRect l="27127" t="29448" r="27260" b="22852"/>
          <a:stretch/>
        </p:blipFill>
        <p:spPr>
          <a:xfrm>
            <a:off x="1219200" y="57150"/>
            <a:ext cx="6629400" cy="4953000"/>
          </a:xfrm>
          <a:prstGeom prst="rect">
            <a:avLst/>
          </a:prstGeom>
          <a:ln w="28440">
            <a:solidFill>
              <a:schemeClr val="bg1"/>
            </a:solidFill>
            <a:miter/>
          </a:ln>
        </p:spPr>
      </p:pic>
      <p:sp>
        <p:nvSpPr>
          <p:cNvPr id="3" name="Rectangle 2"/>
          <p:cNvSpPr/>
          <p:nvPr/>
        </p:nvSpPr>
        <p:spPr>
          <a:xfrm>
            <a:off x="2590800" y="2724150"/>
            <a:ext cx="13716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371600" y="4019550"/>
            <a:ext cx="13716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00600" y="1581150"/>
            <a:ext cx="13716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791200" y="2724150"/>
            <a:ext cx="1371600" cy="228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57150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Guess the wiggles!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/>
          <p:nvPr/>
        </p:nvPicPr>
        <p:blipFill rotWithShape="1">
          <a:blip r:embed="rId2" cstate="print"/>
          <a:srcRect l="26604" t="30183" r="26211" b="21566"/>
          <a:stretch/>
        </p:blipFill>
        <p:spPr>
          <a:xfrm>
            <a:off x="1143000" y="133350"/>
            <a:ext cx="6858000" cy="5010150"/>
          </a:xfrm>
          <a:prstGeom prst="rect">
            <a:avLst/>
          </a:prstGeom>
          <a:ln w="28440">
            <a:solidFill>
              <a:schemeClr val="bg1"/>
            </a:solidFill>
            <a:miter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/>
          <p:nvPr/>
        </p:nvPicPr>
        <p:blipFill>
          <a:blip r:embed="rId2"/>
          <a:stretch/>
        </p:blipFill>
        <p:spPr>
          <a:xfrm>
            <a:off x="2727866" y="742950"/>
            <a:ext cx="8869867" cy="9862114"/>
          </a:xfrm>
          <a:prstGeom prst="rect">
            <a:avLst/>
          </a:prstGeo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7162800" y="285750"/>
            <a:ext cx="6096000" cy="4857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2E92AC4-1A5D-384C-8106-B475B5FFD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95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Wave </a:t>
            </a:r>
            <a:br>
              <a:rPr lang="en-US" dirty="0"/>
            </a:br>
            <a:r>
              <a:rPr lang="en-US" dirty="0"/>
              <a:t>propagation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F54EC3-BA66-D949-9F24-C937248CCBA2}"/>
              </a:ext>
            </a:extLst>
          </p:cNvPr>
          <p:cNvSpPr txBox="1"/>
          <p:nvPr/>
        </p:nvSpPr>
        <p:spPr>
          <a:xfrm>
            <a:off x="152400" y="4095750"/>
            <a:ext cx="28812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Homogenous medium</a:t>
            </a:r>
          </a:p>
          <a:p>
            <a:r>
              <a:rPr lang="en-US" dirty="0">
                <a:latin typeface="Optima" pitchFamily="2" charset="0"/>
              </a:rPr>
              <a:t>(same </a:t>
            </a:r>
            <a:r>
              <a:rPr lang="en-US" dirty="0" smtClean="0">
                <a:latin typeface="Optima" pitchFamily="2" charset="0"/>
              </a:rPr>
              <a:t>velocity everywhere)</a:t>
            </a:r>
            <a:endParaRPr lang="en-US" dirty="0">
              <a:latin typeface="Opt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435C3-3D7A-AB4B-B8D7-3CE3005EA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222771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we </a:t>
            </a:r>
            <a:r>
              <a:rPr lang="en-US" dirty="0" smtClean="0"/>
              <a:t>figure out </a:t>
            </a:r>
            <a:r>
              <a:rPr lang="en-US" dirty="0"/>
              <a:t>the </a:t>
            </a:r>
            <a:br>
              <a:rPr lang="en-US" dirty="0"/>
            </a:br>
            <a:r>
              <a:rPr lang="en-US" dirty="0" smtClean="0"/>
              <a:t>interior structure </a:t>
            </a:r>
            <a:r>
              <a:rPr lang="en-US" dirty="0"/>
              <a:t>of the Earth?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90600" y="1885950"/>
            <a:ext cx="3035598" cy="2198132"/>
            <a:chOff x="5715000" y="2876550"/>
            <a:chExt cx="3035598" cy="2198132"/>
          </a:xfrm>
        </p:grpSpPr>
        <p:pic>
          <p:nvPicPr>
            <p:cNvPr id="6" name="Picture 5" descr="kontinentale-tiefbohrung-windischeschenbach-102__v-img__16__9__l_-1dc0e8f74459dd04c91a0d45af4972b9069f1135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000" y="2876550"/>
              <a:ext cx="3035598" cy="17081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928716" y="4705350"/>
              <a:ext cx="260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Optima" pitchFamily="2" charset="0"/>
                </a:rPr>
                <a:t>deepest drilling ~ 10 km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181600" y="1657350"/>
            <a:ext cx="2635401" cy="2655332"/>
            <a:chOff x="1224497" y="2419350"/>
            <a:chExt cx="2635401" cy="2655332"/>
          </a:xfrm>
        </p:grpSpPr>
        <p:pic>
          <p:nvPicPr>
            <p:cNvPr id="18" name="Picture 17"/>
            <p:cNvPicPr/>
            <p:nvPr/>
          </p:nvPicPr>
          <p:blipFill>
            <a:blip r:embed="rId3"/>
            <a:stretch/>
          </p:blipFill>
          <p:spPr>
            <a:xfrm>
              <a:off x="1409700" y="2419350"/>
              <a:ext cx="2264995" cy="2362200"/>
            </a:xfrm>
            <a:prstGeom prst="rect">
              <a:avLst/>
            </a:prstGeom>
            <a:ln>
              <a:noFill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224497" y="4705350"/>
              <a:ext cx="26354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Optima" pitchFamily="2" charset="0"/>
                </a:rPr>
                <a:t>Earth’s radius ~ 6371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8978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rcRect b="7222"/>
          <a:stretch/>
        </p:blipFill>
        <p:spPr>
          <a:xfrm>
            <a:off x="3505200" y="57150"/>
            <a:ext cx="4953000" cy="4956497"/>
          </a:xfrm>
          <a:prstGeom prst="rect">
            <a:avLst/>
          </a:prstGeom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4B38C4-2FC4-7043-AC32-72981B37FCDB}"/>
              </a:ext>
            </a:extLst>
          </p:cNvPr>
          <p:cNvSpPr txBox="1"/>
          <p:nvPr/>
        </p:nvSpPr>
        <p:spPr>
          <a:xfrm>
            <a:off x="304800" y="3638550"/>
            <a:ext cx="25501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tima" pitchFamily="2" charset="0"/>
              </a:rPr>
              <a:t>Heterogenous medium</a:t>
            </a:r>
          </a:p>
          <a:p>
            <a:r>
              <a:rPr lang="en-US" dirty="0">
                <a:latin typeface="Optima" pitchFamily="2" charset="0"/>
              </a:rPr>
              <a:t>(light in water is slower)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19600" y="1504950"/>
            <a:ext cx="2082621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latin typeface="Optima" pitchFamily="2" charset="0"/>
              </a:rPr>
              <a:t>refraction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33600" y="2638825"/>
            <a:ext cx="2056973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3600" dirty="0" smtClean="0">
                <a:latin typeface="Optima" pitchFamily="2" charset="0"/>
              </a:rPr>
              <a:t>reflection</a:t>
            </a:r>
          </a:p>
        </p:txBody>
      </p:sp>
      <p:cxnSp>
        <p:nvCxnSpPr>
          <p:cNvPr id="7" name="Straight Arrow Connector 6"/>
          <p:cNvCxnSpPr>
            <a:stCxn id="4" idx="2"/>
          </p:cNvCxnSpPr>
          <p:nvPr/>
        </p:nvCxnSpPr>
        <p:spPr>
          <a:xfrm>
            <a:off x="5460911" y="2151281"/>
            <a:ext cx="482689" cy="9538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</p:cNvCxnSpPr>
          <p:nvPr/>
        </p:nvCxnSpPr>
        <p:spPr>
          <a:xfrm>
            <a:off x="4190573" y="2961991"/>
            <a:ext cx="1067227" cy="1431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Snell’s law says that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rays get </a:t>
            </a:r>
            <a:r>
              <a:rPr lang="en-US" i="1" dirty="0"/>
              <a:t>reflected </a:t>
            </a:r>
            <a:r>
              <a:rPr lang="en-US" dirty="0" smtClean="0"/>
              <a:t>(bounced back at an interface between two layers) at the same </a:t>
            </a:r>
            <a:r>
              <a:rPr lang="en-US" dirty="0"/>
              <a:t>angle to </a:t>
            </a:r>
            <a:r>
              <a:rPr lang="en-US" dirty="0" smtClean="0"/>
              <a:t>the normal as they arrive</a:t>
            </a:r>
            <a:endParaRPr lang="en-US" dirty="0"/>
          </a:p>
          <a:p>
            <a:r>
              <a:rPr lang="en-US" dirty="0"/>
              <a:t>rays get </a:t>
            </a:r>
            <a:r>
              <a:rPr lang="en-US" i="1" dirty="0"/>
              <a:t>refracted</a:t>
            </a:r>
            <a:r>
              <a:rPr lang="en-US" dirty="0"/>
              <a:t> </a:t>
            </a:r>
            <a:r>
              <a:rPr lang="en-US" dirty="0" smtClean="0"/>
              <a:t>(change their path within the second medium) away </a:t>
            </a:r>
            <a:r>
              <a:rPr lang="en-US" dirty="0"/>
              <a:t>from </a:t>
            </a:r>
            <a:r>
              <a:rPr lang="en-US" dirty="0" smtClean="0"/>
              <a:t>the normal </a:t>
            </a:r>
            <a:r>
              <a:rPr lang="en-US" dirty="0"/>
              <a:t>if velocities increase, and vice versa</a:t>
            </a:r>
          </a:p>
        </p:txBody>
      </p:sp>
    </p:spTree>
    <p:extLst>
      <p:ext uri="{BB962C8B-B14F-4D97-AF65-F5344CB8AC3E}">
        <p14:creationId xmlns:p14="http://schemas.microsoft.com/office/powerpoint/2010/main" val="5627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/>
          <p:nvPr/>
        </p:nvPicPr>
        <p:blipFill>
          <a:blip r:embed="rId2"/>
          <a:stretch/>
        </p:blipFill>
        <p:spPr>
          <a:xfrm>
            <a:off x="381000" y="1200150"/>
            <a:ext cx="8253067" cy="9176314"/>
          </a:xfrm>
          <a:prstGeom prst="rect">
            <a:avLst/>
          </a:prstGeom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98F00E3-AAF0-F041-A050-FA1B2FA26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Body wave </a:t>
            </a:r>
            <a:r>
              <a:rPr lang="en-US" dirty="0" smtClean="0"/>
              <a:t>refraction</a:t>
            </a: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(smooth velocity change)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2010427" y="0"/>
            <a:ext cx="5123147" cy="51435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28600" y="104775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effect of sharp velocity</a:t>
            </a:r>
          </a:p>
          <a:p>
            <a:r>
              <a:rPr lang="en-US" dirty="0" smtClean="0">
                <a:latin typeface="Optima" pitchFamily="2" charset="0"/>
              </a:rPr>
              <a:t>change with depth</a:t>
            </a: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52299" t="23787" b="42985"/>
          <a:stretch/>
        </p:blipFill>
        <p:spPr>
          <a:xfrm>
            <a:off x="6477000" y="438150"/>
            <a:ext cx="2514600" cy="1333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5181600" y="1200150"/>
            <a:ext cx="3704574" cy="3719291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Outer core is fluid!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28600" y="1581150"/>
            <a:ext cx="4648200" cy="2545556"/>
          </a:xfrm>
        </p:spPr>
        <p:txBody>
          <a:bodyPr/>
          <a:lstStyle/>
          <a:p>
            <a:r>
              <a:rPr lang="en-US" i="1" dirty="0"/>
              <a:t>S</a:t>
            </a:r>
            <a:r>
              <a:rPr lang="en-US" dirty="0"/>
              <a:t> waves rely on elastic resistance to shear deformation</a:t>
            </a:r>
          </a:p>
          <a:p>
            <a:r>
              <a:rPr lang="en-US" dirty="0"/>
              <a:t>fluid has no resistance to shear</a:t>
            </a:r>
          </a:p>
          <a:p>
            <a:r>
              <a:rPr lang="en-US" dirty="0"/>
              <a:t>no </a:t>
            </a:r>
            <a:r>
              <a:rPr lang="en-US" i="1" dirty="0"/>
              <a:t>S</a:t>
            </a:r>
            <a:r>
              <a:rPr lang="en-US" dirty="0"/>
              <a:t> waves in outer core</a:t>
            </a:r>
          </a:p>
        </p:txBody>
      </p:sp>
    </p:spTree>
    <p:extLst>
      <p:ext uri="{BB962C8B-B14F-4D97-AF65-F5344CB8AC3E}">
        <p14:creationId xmlns:p14="http://schemas.microsoft.com/office/powerpoint/2010/main" val="267510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>
          <a:blip r:embed="rId2"/>
          <a:stretch/>
        </p:blipFill>
        <p:spPr>
          <a:xfrm>
            <a:off x="2077928" y="37935"/>
            <a:ext cx="4813288" cy="5019855"/>
          </a:xfrm>
          <a:prstGeom prst="rect">
            <a:avLst/>
          </a:prstGeom>
          <a:ln>
            <a:noFill/>
          </a:ln>
        </p:spPr>
      </p:pic>
      <p:sp>
        <p:nvSpPr>
          <p:cNvPr id="6" name="CustomShape 2"/>
          <p:cNvSpPr/>
          <p:nvPr/>
        </p:nvSpPr>
        <p:spPr>
          <a:xfrm>
            <a:off x="1905000" y="133350"/>
            <a:ext cx="905400" cy="378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Crust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7" name="Line 3"/>
          <p:cNvSpPr/>
          <p:nvPr/>
        </p:nvSpPr>
        <p:spPr>
          <a:xfrm>
            <a:off x="2476541" y="551538"/>
            <a:ext cx="1183984" cy="982751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" name="Line 4"/>
          <p:cNvSpPr/>
          <p:nvPr/>
        </p:nvSpPr>
        <p:spPr>
          <a:xfrm>
            <a:off x="4022388" y="366013"/>
            <a:ext cx="367198" cy="806413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" name="CustomShape 5"/>
          <p:cNvSpPr/>
          <p:nvPr/>
        </p:nvSpPr>
        <p:spPr>
          <a:xfrm>
            <a:off x="3481519" y="0"/>
            <a:ext cx="1123525" cy="3784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Mantle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10" name="Line 6"/>
          <p:cNvSpPr/>
          <p:nvPr/>
        </p:nvSpPr>
        <p:spPr>
          <a:xfrm flipH="1">
            <a:off x="4728333" y="804931"/>
            <a:ext cx="857092" cy="1240294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" name="Line 7"/>
          <p:cNvSpPr/>
          <p:nvPr/>
        </p:nvSpPr>
        <p:spPr>
          <a:xfrm flipH="1">
            <a:off x="4586966" y="2013810"/>
            <a:ext cx="1612826" cy="691423"/>
          </a:xfrm>
          <a:prstGeom prst="line">
            <a:avLst/>
          </a:prstGeom>
          <a:ln w="2844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2" name="CustomShape 8"/>
          <p:cNvSpPr/>
          <p:nvPr/>
        </p:nvSpPr>
        <p:spPr>
          <a:xfrm>
            <a:off x="5801097" y="1276350"/>
            <a:ext cx="1590303" cy="6493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9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Solid iron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>
              <a:lnSpc>
                <a:spcPct val="9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inner core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13" name="CustomShape 9"/>
          <p:cNvSpPr/>
          <p:nvPr/>
        </p:nvSpPr>
        <p:spPr>
          <a:xfrm>
            <a:off x="5648435" y="133350"/>
            <a:ext cx="1666765" cy="6493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6800" rIns="90000" bIns="46800"/>
          <a:lstStyle/>
          <a:p>
            <a:pPr>
              <a:lnSpc>
                <a:spcPct val="9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Liquid iron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  <a:p>
            <a:pPr>
              <a:lnSpc>
                <a:spcPct val="90000"/>
              </a:lnSpc>
            </a:pPr>
            <a:r>
              <a:rPr lang="en-GB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outer core</a:t>
            </a:r>
            <a:endParaRPr lang="en-US" sz="2400" b="0" strike="noStrike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86600" y="2571750"/>
            <a:ext cx="1595971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compositional </a:t>
            </a:r>
          </a:p>
          <a:p>
            <a:r>
              <a:rPr lang="en-US" dirty="0" smtClean="0">
                <a:latin typeface="Optima" pitchFamily="2" charset="0"/>
              </a:rPr>
              <a:t>layers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5845026" y="-6128"/>
            <a:ext cx="3276600" cy="5143616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333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1-D </a:t>
            </a:r>
            <a:r>
              <a:rPr lang="en-US" dirty="0" smtClean="0"/>
              <a:t>Earth structure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04800" y="1428749"/>
            <a:ext cx="5105400" cy="358140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compositional layers: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rust (light rocks - granite), mantle (denser rocks - olivine), core (iron)</a:t>
            </a:r>
          </a:p>
          <a:p>
            <a:r>
              <a:rPr lang="en-US" dirty="0" smtClean="0"/>
              <a:t>density and wave speeds increase because of pressure</a:t>
            </a:r>
          </a:p>
          <a:p>
            <a:r>
              <a:rPr lang="en-US" dirty="0" smtClean="0"/>
              <a:t>additional effect of phase</a:t>
            </a:r>
          </a:p>
          <a:p>
            <a:pPr lvl="1"/>
            <a:r>
              <a:rPr lang="en-US" dirty="0" smtClean="0"/>
              <a:t>outer/inner core</a:t>
            </a:r>
          </a:p>
          <a:p>
            <a:pPr lvl="1"/>
            <a:r>
              <a:rPr lang="en-US" dirty="0" smtClean="0"/>
              <a:t>upper mantle phase transition (olivine goes to closer packing)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33800" y="2800350"/>
            <a:ext cx="2438400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cnamara_demo6.1e6.100.mpg">
            <a:hlinkClick r:id="" action="ppaction://media"/>
            <a:extLst>
              <a:ext uri="{FF2B5EF4-FFF2-40B4-BE49-F238E27FC236}">
                <a16:creationId xmlns:a16="http://schemas.microsoft.com/office/drawing/2014/main" id="{094E6CA9-1ACA-7542-8F1C-D4170F304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0713"/>
            <a:ext cx="9144000" cy="390207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57150"/>
            <a:ext cx="8229600" cy="1524000"/>
          </a:xfrm>
        </p:spPr>
        <p:txBody>
          <a:bodyPr>
            <a:noAutofit/>
          </a:bodyPr>
          <a:lstStyle/>
          <a:p>
            <a:pPr algn="r"/>
            <a:r>
              <a:rPr lang="en-US" sz="2400" dirty="0"/>
              <a:t>Thermal </a:t>
            </a:r>
            <a:r>
              <a:rPr lang="en-US" sz="2400" dirty="0" smtClean="0"/>
              <a:t>(and mechanical) </a:t>
            </a:r>
            <a:br>
              <a:rPr lang="en-US" sz="2400" dirty="0" smtClean="0"/>
            </a:br>
            <a:r>
              <a:rPr lang="en-US" sz="2400" dirty="0" smtClean="0"/>
              <a:t>boundary layers of the </a:t>
            </a:r>
            <a:br>
              <a:rPr lang="en-US" sz="2400" dirty="0" smtClean="0"/>
            </a:br>
            <a:r>
              <a:rPr lang="en-US" sz="2400" dirty="0" smtClean="0"/>
              <a:t>high Rayleigh number </a:t>
            </a:r>
            <a:br>
              <a:rPr lang="en-US" sz="2400" dirty="0" smtClean="0"/>
            </a:br>
            <a:r>
              <a:rPr lang="en-US" sz="2400" dirty="0" smtClean="0"/>
              <a:t>convecting mantle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600200" y="514350"/>
            <a:ext cx="1143000" cy="2286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1676400" y="1123950"/>
            <a:ext cx="685800" cy="76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19400" y="209550"/>
            <a:ext cx="128804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lithosphere </a:t>
            </a:r>
          </a:p>
          <a:p>
            <a:r>
              <a:rPr lang="en-US" dirty="0" smtClean="0">
                <a:latin typeface="Optima" pitchFamily="2" charset="0"/>
              </a:rPr>
              <a:t>( = plates)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438400" y="1047750"/>
            <a:ext cx="1928134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asthenosphere</a:t>
            </a:r>
          </a:p>
          <a:p>
            <a:r>
              <a:rPr lang="en-US" dirty="0" smtClean="0">
                <a:latin typeface="Optima" pitchFamily="2" charset="0"/>
              </a:rPr>
              <a:t>( = rest of mantle)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4200" y="1733550"/>
            <a:ext cx="586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flow strength of rocks depends on temperature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colder rocks harder to deform / deform more slowly </a:t>
            </a:r>
          </a:p>
          <a:p>
            <a:pPr marL="285750" indent="-285750">
              <a:buFont typeface="Wingdings" charset="2"/>
              <a:buChar char="Ø"/>
            </a:pPr>
            <a:r>
              <a:rPr lang="en-US" dirty="0" smtClean="0">
                <a:latin typeface="Optima" pitchFamily="2" charset="0"/>
              </a:rPr>
              <a:t>convective temperature profile explains lithosphere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62800" y="4171950"/>
            <a:ext cx="133490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mechanical</a:t>
            </a:r>
          </a:p>
          <a:p>
            <a:r>
              <a:rPr lang="en-US" dirty="0" smtClean="0">
                <a:latin typeface="Optima" pitchFamily="2" charset="0"/>
              </a:rPr>
              <a:t>~layers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2209800" y="57150"/>
            <a:ext cx="6482778" cy="4956041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7147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Plates are part of the</a:t>
            </a:r>
            <a:br>
              <a:rPr lang="en-US" dirty="0" smtClean="0"/>
            </a:br>
            <a:r>
              <a:rPr lang="en-US" dirty="0" err="1" smtClean="0"/>
              <a:t>convecting</a:t>
            </a:r>
            <a:r>
              <a:rPr lang="en-US" dirty="0" smtClean="0"/>
              <a:t> mantle</a:t>
            </a:r>
            <a:br>
              <a:rPr lang="en-US" dirty="0" smtClean="0"/>
            </a:br>
            <a:r>
              <a:rPr lang="en-US" dirty="0" smtClean="0"/>
              <a:t>(= lithosphere)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486400" y="57150"/>
            <a:ext cx="3810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/>
        </p:blipFill>
        <p:spPr>
          <a:xfrm>
            <a:off x="4868344" y="-86400"/>
            <a:ext cx="4267695" cy="5229900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4876800" cy="1146571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Mantle temperatures </a:t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m</a:t>
            </a:r>
            <a:r>
              <a:rPr lang="en-US" dirty="0" smtClean="0"/>
              <a:t>elting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504950"/>
            <a:ext cx="4715944" cy="3505199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 smtClean="0"/>
              <a:t>Convection controls boundary layer temperature increase</a:t>
            </a:r>
          </a:p>
          <a:p>
            <a:r>
              <a:rPr lang="en-US" sz="2800" dirty="0" smtClean="0"/>
              <a:t>Pressure increase leads to gentle (adiabatic = no heat exchange) temperature gradient</a:t>
            </a:r>
          </a:p>
          <a:p>
            <a:r>
              <a:rPr lang="en-US" sz="2800" dirty="0" smtClean="0"/>
              <a:t>only small parts of regular mantle are partially molten</a:t>
            </a:r>
          </a:p>
          <a:p>
            <a:r>
              <a:rPr lang="en-US" sz="2800" dirty="0" smtClean="0"/>
              <a:t>if regions are anomalously hot, wet, or rising fast (without heat exchange) can generate melt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17441" y="1584798"/>
            <a:ext cx="903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Optima" pitchFamily="2" charset="0"/>
              </a:rPr>
              <a:t>(</a:t>
            </a:r>
            <a:r>
              <a:rPr lang="en-US" sz="1400" dirty="0" err="1" smtClean="0">
                <a:latin typeface="Optima" pitchFamily="2" charset="0"/>
              </a:rPr>
              <a:t>liquidus</a:t>
            </a:r>
            <a:r>
              <a:rPr lang="en-US" sz="1400" dirty="0" smtClean="0">
                <a:latin typeface="Optima" pitchFamily="2" charset="0"/>
              </a:rPr>
              <a:t>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4648200" y="590550"/>
            <a:ext cx="1371600" cy="1066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4144444" y="1735038"/>
            <a:ext cx="2857747" cy="9891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75F8F0-E10D-2041-A749-B3FD242F6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57350"/>
            <a:ext cx="8229600" cy="3124200"/>
          </a:xfrm>
        </p:spPr>
        <p:txBody>
          <a:bodyPr>
            <a:normAutofit/>
          </a:bodyPr>
          <a:lstStyle/>
          <a:p>
            <a:r>
              <a:rPr lang="en-US" dirty="0" smtClean="0"/>
              <a:t>Seismology:</a:t>
            </a:r>
          </a:p>
          <a:p>
            <a:pPr lvl="1"/>
            <a:r>
              <a:rPr lang="en-US" dirty="0" smtClean="0"/>
              <a:t>use seismic wave propagation for imaging</a:t>
            </a:r>
          </a:p>
          <a:p>
            <a:pPr lvl="1"/>
            <a:r>
              <a:rPr lang="en-US" dirty="0" smtClean="0"/>
              <a:t>Important to understand the source and impact of earthquakes as well (ground shaking)</a:t>
            </a:r>
            <a:endParaRPr lang="en-US" dirty="0"/>
          </a:p>
          <a:p>
            <a:r>
              <a:rPr lang="en-US" dirty="0"/>
              <a:t>Other geophysical techniques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4E435C3-3D7A-AB4B-B8D7-3CE3005EA09A}"/>
              </a:ext>
            </a:extLst>
          </p:cNvPr>
          <p:cNvSpPr txBox="1">
            <a:spLocks/>
          </p:cNvSpPr>
          <p:nvPr/>
        </p:nvSpPr>
        <p:spPr>
          <a:xfrm>
            <a:off x="457200" y="205978"/>
            <a:ext cx="8229600" cy="12227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Optima" pitchFamily="2" charset="0"/>
                <a:ea typeface="+mj-ea"/>
                <a:cs typeface="+mj-cs"/>
              </a:defRPr>
            </a:lvl1pPr>
          </a:lstStyle>
          <a:p>
            <a:r>
              <a:rPr lang="en-US" smtClean="0"/>
              <a:t>How can we figure out the </a:t>
            </a:r>
            <a:br>
              <a:rPr lang="en-US" smtClean="0"/>
            </a:br>
            <a:r>
              <a:rPr lang="en-US" smtClean="0"/>
              <a:t>interior structure of the Earth?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4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/>
          <a:srcRect b="49018"/>
          <a:stretch/>
        </p:blipFill>
        <p:spPr>
          <a:xfrm>
            <a:off x="228600" y="57150"/>
            <a:ext cx="8850443" cy="4953000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381000" y="3943350"/>
            <a:ext cx="3454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CT scanner like technique, </a:t>
            </a:r>
          </a:p>
          <a:p>
            <a:r>
              <a:rPr lang="en-US" dirty="0" smtClean="0">
                <a:latin typeface="Optima" pitchFamily="2" charset="0"/>
              </a:rPr>
              <a:t>Imaging 3-D seismic wave speed</a:t>
            </a:r>
          </a:p>
          <a:p>
            <a:r>
              <a:rPr lang="en-US" dirty="0" smtClean="0">
                <a:latin typeface="Optima" pitchFamily="2" charset="0"/>
              </a:rPr>
              <a:t>variations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4929"/>
            <a:ext cx="7499553" cy="4902147"/>
          </a:xfrm>
          <a:prstGeom prst="rect">
            <a:avLst/>
          </a:prstGeom>
        </p:spPr>
      </p:pic>
      <p:sp>
        <p:nvSpPr>
          <p:cNvPr id="3" name="TextShape 3"/>
          <p:cNvSpPr txBox="1"/>
          <p:nvPr/>
        </p:nvSpPr>
        <p:spPr>
          <a:xfrm>
            <a:off x="381000" y="2368375"/>
            <a:ext cx="8534400" cy="355253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3-D variations of seismic wave speeds (red =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slow (i.e. hot),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blue = </a:t>
            </a:r>
            <a:r>
              <a:rPr lang="en-US" sz="18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fast (i.e. cold))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00199"/>
            <a:ext cx="3611818" cy="23431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3867150"/>
            <a:ext cx="3657600" cy="137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xresdefaul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0"/>
            <a:ext cx="5504749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133350"/>
            <a:ext cx="39549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Optima" pitchFamily="2" charset="0"/>
              </a:rPr>
              <a:t>Example of anomalously hot</a:t>
            </a:r>
          </a:p>
          <a:p>
            <a:r>
              <a:rPr lang="en-US" sz="2400" dirty="0" smtClean="0">
                <a:latin typeface="Optima" pitchFamily="2" charset="0"/>
              </a:rPr>
              <a:t>mantle: Hawaiian islands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828800" y="514350"/>
            <a:ext cx="3657600" cy="1371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mcnamara_demo6.1e6.100.mpg">
            <a:hlinkClick r:id="" action="ppaction://media"/>
            <a:extLst>
              <a:ext uri="{FF2B5EF4-FFF2-40B4-BE49-F238E27FC236}">
                <a16:creationId xmlns:a16="http://schemas.microsoft.com/office/drawing/2014/main" id="{094E6CA9-1ACA-7542-8F1C-D4170F304E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7750"/>
            <a:ext cx="9144000" cy="3902075"/>
          </a:xfrm>
          <a:prstGeom prst="rect">
            <a:avLst/>
          </a:prstGeom>
        </p:spPr>
      </p:pic>
      <p:pic>
        <p:nvPicPr>
          <p:cNvPr id="3" name="Picture 2" descr="maxresdefaul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6400" y="209550"/>
            <a:ext cx="2990149" cy="279392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400" y="971550"/>
            <a:ext cx="3352800" cy="2057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" y="133350"/>
            <a:ext cx="4007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Optima" pitchFamily="2" charset="0"/>
              </a:rPr>
              <a:t>Mantle plumes and </a:t>
            </a:r>
          </a:p>
          <a:p>
            <a:r>
              <a:rPr lang="en-US" sz="3600" dirty="0" smtClean="0">
                <a:latin typeface="Optima" pitchFamily="2" charset="0"/>
              </a:rPr>
              <a:t>hot spots</a:t>
            </a:r>
          </a:p>
        </p:txBody>
      </p:sp>
      <p:pic>
        <p:nvPicPr>
          <p:cNvPr id="8" name="Picture 7"/>
          <p:cNvPicPr/>
          <p:nvPr/>
        </p:nvPicPr>
        <p:blipFill>
          <a:blip r:embed="rId6"/>
          <a:stretch/>
        </p:blipFill>
        <p:spPr>
          <a:xfrm>
            <a:off x="3276600" y="819150"/>
            <a:ext cx="1971425" cy="2133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455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3505200" y="57150"/>
            <a:ext cx="3564051" cy="485569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133350"/>
            <a:ext cx="3200400" cy="44196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Plume rising </a:t>
            </a:r>
            <a:br>
              <a:rPr lang="en-US" dirty="0"/>
            </a:br>
            <a:r>
              <a:rPr lang="en-US" dirty="0"/>
              <a:t>from lower </a:t>
            </a:r>
            <a:br>
              <a:rPr lang="en-US" dirty="0"/>
            </a:br>
            <a:r>
              <a:rPr lang="en-US" dirty="0"/>
              <a:t>thermal </a:t>
            </a:r>
            <a:br>
              <a:rPr lang="en-US" dirty="0"/>
            </a:br>
            <a:r>
              <a:rPr lang="en-US" dirty="0"/>
              <a:t>boundary </a:t>
            </a:r>
            <a:br>
              <a:rPr lang="en-US" dirty="0"/>
            </a:br>
            <a:r>
              <a:rPr lang="en-US" dirty="0" smtClean="0"/>
              <a:t>layer</a:t>
            </a:r>
            <a:br>
              <a:rPr lang="en-US" dirty="0" smtClean="0"/>
            </a:br>
            <a:r>
              <a:rPr lang="en-US" dirty="0" smtClean="0"/>
              <a:t>(core mantle</a:t>
            </a:r>
            <a:br>
              <a:rPr lang="en-US" dirty="0" smtClean="0"/>
            </a:br>
            <a:r>
              <a:rPr lang="en-US" dirty="0" smtClean="0"/>
              <a:t>boundary)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lum bright="70000" contrast="-70000"/>
          </a:blip>
          <a:stretch/>
        </p:blipFill>
        <p:spPr>
          <a:xfrm>
            <a:off x="2362200" y="477103"/>
            <a:ext cx="3355824" cy="4572000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/>
          <p:nvPr/>
        </p:nvPicPr>
        <p:blipFill>
          <a:blip r:embed="rId3"/>
          <a:stretch/>
        </p:blipFill>
        <p:spPr>
          <a:xfrm>
            <a:off x="5715000" y="81602"/>
            <a:ext cx="3269039" cy="502920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85750"/>
            <a:ext cx="1828800" cy="3581400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Plume head </a:t>
            </a:r>
            <a:br>
              <a:rPr lang="en-US" dirty="0"/>
            </a:br>
            <a:r>
              <a:rPr lang="en-US" dirty="0"/>
              <a:t>hits </a:t>
            </a:r>
            <a:br>
              <a:rPr lang="en-US" dirty="0"/>
            </a:br>
            <a:r>
              <a:rPr lang="en-US" dirty="0" err="1" smtClean="0"/>
              <a:t>litho</a:t>
            </a:r>
            <a:r>
              <a:rPr lang="en-US" dirty="0" smtClean="0"/>
              <a:t>-sphere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3352800" y="-28627"/>
            <a:ext cx="4648200" cy="5030573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 rotWithShape="1">
          <a:blip r:embed="rId3">
            <a:lum bright="70000" contrast="-70000"/>
          </a:blip>
          <a:srcRect t="10949"/>
          <a:stretch/>
        </p:blipFill>
        <p:spPr>
          <a:xfrm>
            <a:off x="152400" y="514350"/>
            <a:ext cx="3269039" cy="4478546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lum bright="70000" contrast="-70000"/>
          </a:blip>
          <a:srcRect t="7780" r="24567"/>
          <a:stretch/>
        </p:blipFill>
        <p:spPr>
          <a:xfrm>
            <a:off x="3124201" y="971550"/>
            <a:ext cx="2819400" cy="3730387"/>
          </a:xfrm>
          <a:prstGeom prst="rect">
            <a:avLst/>
          </a:prstGeom>
          <a:ln>
            <a:noFill/>
          </a:ln>
        </p:spPr>
      </p:pic>
      <p:pic>
        <p:nvPicPr>
          <p:cNvPr id="4" name="Picture 3"/>
          <p:cNvPicPr/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11305"/>
          <a:stretch/>
        </p:blipFill>
        <p:spPr>
          <a:xfrm>
            <a:off x="304800" y="1123949"/>
            <a:ext cx="2628649" cy="3586801"/>
          </a:xfrm>
          <a:prstGeom prst="rect">
            <a:avLst/>
          </a:prstGeom>
          <a:ln>
            <a:noFill/>
          </a:ln>
        </p:spPr>
      </p:pic>
      <p:pic>
        <p:nvPicPr>
          <p:cNvPr id="2" name="Picture 1"/>
          <p:cNvPicPr/>
          <p:nvPr/>
        </p:nvPicPr>
        <p:blipFill>
          <a:blip r:embed="rId4"/>
          <a:stretch/>
        </p:blipFill>
        <p:spPr>
          <a:xfrm>
            <a:off x="6229222" y="971550"/>
            <a:ext cx="2819400" cy="38623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219200" y="0"/>
            <a:ext cx="6705600" cy="520607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-20880" y="477090"/>
            <a:ext cx="9164880" cy="4189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4F789-036A-CF4E-B8D8-324D31DE0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seismic waves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7D3E1-C0FE-8E4E-93C2-DFB95D8F16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Earthquakes: rapid motion on fault surfaces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6E4F6-BFDB-4244-9250-7E3BFBAB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942541"/>
            <a:ext cx="4724400" cy="3080309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3352800" y="3257550"/>
            <a:ext cx="1676400" cy="1524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886200" y="3565359"/>
            <a:ext cx="1524000" cy="1524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22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>
          <a:blip r:embed="rId2"/>
          <a:stretch/>
        </p:blipFill>
        <p:spPr>
          <a:xfrm>
            <a:off x="4330712" y="57150"/>
            <a:ext cx="4813288" cy="5019855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/>
          <a:stretch/>
        </p:blipFill>
        <p:spPr>
          <a:xfrm>
            <a:off x="533400" y="959001"/>
            <a:ext cx="2971800" cy="4071078"/>
          </a:xfrm>
          <a:prstGeom prst="rect">
            <a:avLst/>
          </a:prstGeom>
          <a:ln>
            <a:noFill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7171" y="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Hotspot lavas tell us about </a:t>
            </a:r>
            <a:br>
              <a:rPr lang="en-US" sz="3200" dirty="0" smtClean="0"/>
            </a:br>
            <a:r>
              <a:rPr lang="en-US" sz="3200" dirty="0" smtClean="0"/>
              <a:t>the core-mantle boundary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09800" y="447675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core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4093572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mantle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30165" y="241935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 pitchFamily="2" charset="0"/>
              </a:rPr>
              <a:t>inner</a:t>
            </a:r>
          </a:p>
          <a:p>
            <a:pPr algn="ctr"/>
            <a:r>
              <a:rPr lang="en-US" dirty="0" smtClean="0">
                <a:latin typeface="Optima" pitchFamily="2" charset="0"/>
              </a:rPr>
              <a:t>core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00800" y="1047750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mantle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0" y="2876550"/>
            <a:ext cx="6976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Optima" pitchFamily="2" charset="0"/>
              </a:rPr>
              <a:t>outer</a:t>
            </a:r>
          </a:p>
          <a:p>
            <a:pPr algn="ctr"/>
            <a:r>
              <a:rPr lang="en-US" dirty="0" smtClean="0">
                <a:latin typeface="Optima" pitchFamily="2" charset="0"/>
              </a:rPr>
              <a:t>core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po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920" y="63974"/>
            <a:ext cx="7555080" cy="5067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648" y="-95250"/>
            <a:ext cx="2667000" cy="32004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Core processes </a:t>
            </a:r>
            <a:br>
              <a:rPr lang="en-US" dirty="0" smtClean="0"/>
            </a:br>
            <a:r>
              <a:rPr lang="en-US" dirty="0" smtClean="0"/>
              <a:t>and the magnetic field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304800" y="331255"/>
            <a:ext cx="3779435" cy="4148809"/>
          </a:xfrm>
          <a:prstGeom prst="rect">
            <a:avLst/>
          </a:prstGeom>
          <a:ln>
            <a:noFill/>
          </a:ln>
        </p:spPr>
      </p:pic>
      <p:sp>
        <p:nvSpPr>
          <p:cNvPr id="3" name="CustomShape 3"/>
          <p:cNvSpPr/>
          <p:nvPr/>
        </p:nvSpPr>
        <p:spPr>
          <a:xfrm>
            <a:off x="707755" y="911615"/>
            <a:ext cx="3093877" cy="3064031"/>
          </a:xfrm>
          <a:prstGeom prst="ellipse">
            <a:avLst/>
          </a:prstGeom>
          <a:noFill/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" name="CustomShape 4"/>
          <p:cNvSpPr/>
          <p:nvPr/>
        </p:nvSpPr>
        <p:spPr>
          <a:xfrm>
            <a:off x="1407201" y="1605447"/>
            <a:ext cx="1693802" cy="1677549"/>
          </a:xfrm>
          <a:prstGeom prst="ellipse">
            <a:avLst/>
          </a:prstGeom>
          <a:noFill/>
          <a:ln w="1908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" name="Line 5"/>
          <p:cNvSpPr/>
          <p:nvPr/>
        </p:nvSpPr>
        <p:spPr>
          <a:xfrm flipH="1">
            <a:off x="2023022" y="302591"/>
            <a:ext cx="560562" cy="656304"/>
          </a:xfrm>
          <a:prstGeom prst="line">
            <a:avLst/>
          </a:prstGeom>
          <a:ln w="19080">
            <a:solidFill>
              <a:srgbClr val="FFFF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CustomShape 6"/>
          <p:cNvSpPr/>
          <p:nvPr/>
        </p:nvSpPr>
        <p:spPr>
          <a:xfrm>
            <a:off x="2655095" y="0"/>
            <a:ext cx="1496704" cy="30052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noFill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>
              <a:lnSpc>
                <a:spcPct val="100000"/>
              </a:lnSpc>
            </a:pPr>
            <a:r>
              <a:rPr lang="en-GB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Earth’s surface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7" name="CustomShape 7"/>
          <p:cNvSpPr/>
          <p:nvPr/>
        </p:nvSpPr>
        <p:spPr>
          <a:xfrm>
            <a:off x="1166961" y="4633427"/>
            <a:ext cx="2152121" cy="300523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9360">
            <a:noFill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>
              <a:lnSpc>
                <a:spcPct val="100000"/>
              </a:lnSpc>
            </a:pPr>
            <a:r>
              <a:rPr lang="en-GB" sz="1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Optima" pitchFamily="2" charset="0"/>
              </a:rPr>
              <a:t>Core-mantle boundary</a:t>
            </a:r>
            <a:endParaRPr lang="en-US" sz="180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Optima" pitchFamily="2" charset="0"/>
            </a:endParaRPr>
          </a:p>
        </p:txBody>
      </p:sp>
      <p:sp>
        <p:nvSpPr>
          <p:cNvPr id="8" name="Line 8"/>
          <p:cNvSpPr/>
          <p:nvPr/>
        </p:nvSpPr>
        <p:spPr>
          <a:xfrm flipV="1">
            <a:off x="1963331" y="3311659"/>
            <a:ext cx="54667" cy="1334474"/>
          </a:xfrm>
          <a:prstGeom prst="line">
            <a:avLst/>
          </a:prstGeom>
          <a:ln w="19080">
            <a:solidFill>
              <a:srgbClr val="FFFFFF"/>
            </a:solidFill>
            <a:miter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Geodynamo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267200" cy="3352800"/>
          </a:xfrm>
        </p:spPr>
        <p:txBody>
          <a:bodyPr>
            <a:normAutofit fontScale="92500" lnSpcReduction="10000"/>
          </a:bodyPr>
          <a:lstStyle/>
          <a:p>
            <a:pPr marL="341280" indent="-341280">
              <a:lnSpc>
                <a:spcPct val="100000"/>
              </a:lnSpc>
              <a:buFont typeface="Wingdings" pitchFamily="2" charset="2"/>
              <a:buChar char="§"/>
            </a:pP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Earth’s field cannot be frozen in like a magnet, too hot (Curie temperature) and changing over time</a:t>
            </a:r>
          </a:p>
          <a:p>
            <a:pPr marL="341280" indent="-341280">
              <a:lnSpc>
                <a:spcPct val="100000"/>
              </a:lnSpc>
              <a:buFont typeface="Wingdings" pitchFamily="2" charset="2"/>
              <a:buChar char="§"/>
            </a:pP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Earth’s magnetic field is generated by </a:t>
            </a: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convective motions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in Earth’s </a:t>
            </a: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liquid, iron outer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core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 marL="341280" indent="-341280">
              <a:lnSpc>
                <a:spcPct val="100000"/>
              </a:lnSpc>
              <a:buFont typeface="Wingdings" pitchFamily="2" charset="2"/>
              <a:buChar char="§"/>
            </a:pPr>
            <a:r>
              <a:rPr lang="en-GB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The </a:t>
            </a:r>
            <a:r>
              <a:rPr lang="en-GB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field is complicated and varies on short time-scales</a:t>
            </a:r>
            <a:endParaRPr lang="en-US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285750"/>
            <a:ext cx="8991051" cy="4572000"/>
            <a:chOff x="0" y="285750"/>
            <a:chExt cx="10031040" cy="5100840"/>
          </a:xfrm>
        </p:grpSpPr>
        <p:pic>
          <p:nvPicPr>
            <p:cNvPr id="2" name="Picture 1"/>
            <p:cNvPicPr/>
            <p:nvPr/>
          </p:nvPicPr>
          <p:blipFill>
            <a:blip r:embed="rId2"/>
            <a:stretch/>
          </p:blipFill>
          <p:spPr>
            <a:xfrm>
              <a:off x="0" y="285750"/>
              <a:ext cx="2484720" cy="2794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" name="Picture 2"/>
            <p:cNvPicPr/>
            <p:nvPr/>
          </p:nvPicPr>
          <p:blipFill>
            <a:blip r:embed="rId3"/>
            <a:stretch/>
          </p:blipFill>
          <p:spPr>
            <a:xfrm>
              <a:off x="2524680" y="1001430"/>
              <a:ext cx="2457360" cy="27738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" name="Picture 3"/>
            <p:cNvPicPr/>
            <p:nvPr/>
          </p:nvPicPr>
          <p:blipFill>
            <a:blip r:embed="rId4"/>
            <a:stretch/>
          </p:blipFill>
          <p:spPr>
            <a:xfrm>
              <a:off x="5049000" y="1806390"/>
              <a:ext cx="2459880" cy="2774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5" name="Picture 4"/>
            <p:cNvPicPr/>
            <p:nvPr/>
          </p:nvPicPr>
          <p:blipFill>
            <a:blip r:embed="rId5"/>
            <a:stretch/>
          </p:blipFill>
          <p:spPr>
            <a:xfrm>
              <a:off x="7572960" y="2612430"/>
              <a:ext cx="2458080" cy="277416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199886"/>
            <a:ext cx="8229600" cy="85725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 smtClean="0"/>
              <a:t>Magnetic field reversal </a:t>
            </a:r>
            <a:br>
              <a:rPr lang="en-US" dirty="0" smtClean="0"/>
            </a:br>
            <a:r>
              <a:rPr lang="en-US" dirty="0" smtClean="0"/>
              <a:t>(chaotic </a:t>
            </a:r>
            <a:r>
              <a:rPr lang="en-US" dirty="0"/>
              <a:t>process)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6"/>
          <a:srcRect t="1619"/>
          <a:stretch/>
        </p:blipFill>
        <p:spPr>
          <a:xfrm>
            <a:off x="380999" y="2876550"/>
            <a:ext cx="1625547" cy="21336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Current magnetic field strength</a:t>
            </a:r>
            <a:endParaRPr lang="en-US" sz="3600" dirty="0"/>
          </a:p>
        </p:txBody>
      </p:sp>
      <p:pic>
        <p:nvPicPr>
          <p:cNvPr id="1032" name="Picture 8" descr="https://eoimages.gsfc.nasa.gov/images/imagerecords/84000/84266/magneticfield_swa_201406_palet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628" y="3486150"/>
            <a:ext cx="6858000" cy="36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4538522"/>
            <a:ext cx="1200758" cy="448044"/>
          </a:xfrm>
          <a:prstGeom prst="rect">
            <a:avLst/>
          </a:prstGeom>
        </p:spPr>
      </p:pic>
      <p:pic>
        <p:nvPicPr>
          <p:cNvPr id="1034" name="Picture 10" descr="Measuring Earth’s Magnetis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783" y="1809750"/>
            <a:ext cx="4724400" cy="2637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asuring Earth’s Magnetis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" r="1580"/>
          <a:stretch/>
        </p:blipFill>
        <p:spPr bwMode="auto">
          <a:xfrm>
            <a:off x="-9728" y="694311"/>
            <a:ext cx="4648200" cy="2693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oimages.gsfc.nasa.gov/images/imagerecords/84000/84266/magneticfieldchange_swa_201401-06_palett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518661"/>
            <a:ext cx="6858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5231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agnetic_field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622" y="1809750"/>
            <a:ext cx="3930774" cy="287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 rot="16200000">
            <a:off x="5690280" y="2439937"/>
            <a:ext cx="3886200" cy="1619250"/>
            <a:chOff x="1371600" y="2508250"/>
            <a:chExt cx="6324600" cy="26352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0200" y="2508250"/>
              <a:ext cx="6096000" cy="263525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371600" y="3028950"/>
              <a:ext cx="1143000" cy="167640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533029" y="3186996"/>
              <a:ext cx="1143000" cy="167640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2000" y="361950"/>
            <a:ext cx="1928733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Magnetic fields</a:t>
            </a:r>
          </a:p>
          <a:p>
            <a:r>
              <a:rPr lang="en-US" dirty="0">
                <a:solidFill>
                  <a:schemeClr val="bg1"/>
                </a:solidFill>
                <a:latin typeface="Optima" pitchFamily="2" charset="0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hields us from </a:t>
            </a:r>
          </a:p>
          <a:p>
            <a:r>
              <a:rPr lang="en-US" dirty="0">
                <a:solidFill>
                  <a:schemeClr val="bg1"/>
                </a:solidFill>
                <a:latin typeface="Optima" pitchFamily="2" charset="0"/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olar wind and</a:t>
            </a:r>
          </a:p>
          <a:p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so helps maintain</a:t>
            </a:r>
          </a:p>
          <a:p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oceans and </a:t>
            </a:r>
          </a:p>
          <a:p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atmosphere</a:t>
            </a:r>
          </a:p>
          <a:p>
            <a:r>
              <a:rPr lang="en-US" dirty="0" smtClean="0">
                <a:solidFill>
                  <a:schemeClr val="bg1"/>
                </a:solidFill>
                <a:latin typeface="Optima" pitchFamily="2" charset="0"/>
              </a:rPr>
              <a:t>envelope</a:t>
            </a:r>
          </a:p>
        </p:txBody>
      </p:sp>
      <p:pic>
        <p:nvPicPr>
          <p:cNvPr id="1026" name="Picture 2" descr="https://www.weather.gov/images/safety/aurora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7150"/>
            <a:ext cx="2905761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5486400" y="1428750"/>
            <a:ext cx="304800" cy="1600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410200" y="706219"/>
            <a:ext cx="974947" cy="64633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Aurora</a:t>
            </a:r>
          </a:p>
          <a:p>
            <a:r>
              <a:rPr lang="en-US" dirty="0" smtClean="0">
                <a:latin typeface="Optima" pitchFamily="2" charset="0"/>
              </a:rPr>
              <a:t>Borealis</a:t>
            </a:r>
          </a:p>
        </p:txBody>
      </p:sp>
    </p:spTree>
    <p:extLst>
      <p:ext uri="{BB962C8B-B14F-4D97-AF65-F5344CB8AC3E}">
        <p14:creationId xmlns:p14="http://schemas.microsoft.com/office/powerpoint/2010/main" val="350097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nasa.gov/sites/default/files/thumbnails/image/faq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143" y="-19050"/>
            <a:ext cx="6740857" cy="519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nasa.gov/sites/default/files/thumbnails/image/634540main_coron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7"/>
          <a:stretch/>
        </p:blipFill>
        <p:spPr bwMode="auto">
          <a:xfrm>
            <a:off x="0" y="2157766"/>
            <a:ext cx="2403144" cy="19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" y="57150"/>
            <a:ext cx="205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Optima" pitchFamily="2" charset="0"/>
              </a:rPr>
              <a:t>Hazards due to 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Optima" pitchFamily="2" charset="0"/>
              </a:rPr>
              <a:t>s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Optima" pitchFamily="2" charset="0"/>
              </a:rPr>
              <a:t>pace</a:t>
            </a:r>
          </a:p>
          <a:p>
            <a:r>
              <a:rPr lang="en-US" sz="3200" dirty="0">
                <a:solidFill>
                  <a:schemeClr val="bg1">
                    <a:lumMod val="95000"/>
                  </a:schemeClr>
                </a:solidFill>
                <a:latin typeface="Optima" pitchFamily="2" charset="0"/>
              </a:rPr>
              <a:t>w</a:t>
            </a:r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Optima" pitchFamily="2" charset="0"/>
              </a:rPr>
              <a:t>eather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9600" y="4019550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>
                    <a:lumMod val="95000"/>
                  </a:schemeClr>
                </a:solidFill>
                <a:latin typeface="Optima" pitchFamily="2" charset="0"/>
              </a:rPr>
              <a:t>Sun’s corona</a:t>
            </a:r>
          </a:p>
        </p:txBody>
      </p:sp>
    </p:spTree>
    <p:extLst>
      <p:ext uri="{BB962C8B-B14F-4D97-AF65-F5344CB8AC3E}">
        <p14:creationId xmlns:p14="http://schemas.microsoft.com/office/powerpoint/2010/main" val="6094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material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65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AB235-A699-8448-B9F9-90A37C0A4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material for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IRIS Movies</a:t>
            </a:r>
          </a:p>
          <a:p>
            <a:pPr lvl="1"/>
            <a:r>
              <a:rPr lang="en-US" dirty="0" smtClean="0"/>
              <a:t>What drives plate tectonics:</a:t>
            </a:r>
          </a:p>
          <a:p>
            <a:pPr lvl="2"/>
            <a:r>
              <a:rPr lang="en-US" dirty="0">
                <a:hlinkClick r:id="rId2"/>
              </a:rPr>
              <a:t>https://youtu.be/</a:t>
            </a:r>
            <a:r>
              <a:rPr lang="en-US" dirty="0" smtClean="0">
                <a:hlinkClick r:id="rId2"/>
              </a:rPr>
              <a:t>Nf8xvhb1eBE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Plate boundaries and tectonic plates:</a:t>
            </a:r>
          </a:p>
          <a:p>
            <a:pPr lvl="2"/>
            <a:r>
              <a:rPr lang="en-US" dirty="0">
                <a:hlinkClick r:id="rId3"/>
              </a:rPr>
              <a:t>https://youtu.be/</a:t>
            </a:r>
            <a:r>
              <a:rPr lang="en-US" dirty="0" smtClean="0">
                <a:hlinkClick r:id="rId3"/>
              </a:rPr>
              <a:t>Xzpk9110Lyw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67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33B17-CA28-D540-AD26-FA053E7E6310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52400" y="133350"/>
            <a:ext cx="2246820" cy="4816782"/>
          </a:xfrm>
          <a:prstGeom prst="rect">
            <a:avLst/>
          </a:prstGeom>
          <a:ln>
            <a:noFill/>
          </a:ln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63F1C922-4174-4641-A56D-C852B8963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/>
              <a:t>Man-made sources</a:t>
            </a:r>
            <a:br>
              <a:rPr lang="en-US" dirty="0"/>
            </a:br>
            <a:r>
              <a:rPr lang="en-US" dirty="0"/>
              <a:t>(active </a:t>
            </a:r>
            <a:r>
              <a:rPr lang="en-US" dirty="0" err="1"/>
              <a:t>seismics</a:t>
            </a:r>
            <a:r>
              <a:rPr lang="en-US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BF3BD4-C9B3-5F45-BC60-0C77B8D6E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1280255"/>
            <a:ext cx="2590800" cy="368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393B5C2-1021-D94F-9A9F-7B3C3C1C04E2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2590800" y="2495550"/>
            <a:ext cx="3616890" cy="2452630"/>
          </a:xfrm>
          <a:prstGeom prst="rect">
            <a:avLst/>
          </a:prstGeom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4989074" y="2541741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Optima" pitchFamily="2" charset="0"/>
              </a:rPr>
              <a:t>Vibroseis</a:t>
            </a:r>
            <a:endParaRPr lang="en-US" dirty="0" smtClean="0">
              <a:latin typeface="Optima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439846" y="1410057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Explosives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400" y="168353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Hammer</a:t>
            </a:r>
          </a:p>
        </p:txBody>
      </p:sp>
    </p:spTree>
    <p:extLst>
      <p:ext uri="{BB962C8B-B14F-4D97-AF65-F5344CB8AC3E}">
        <p14:creationId xmlns:p14="http://schemas.microsoft.com/office/powerpoint/2010/main" val="124124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148EBE2-CC89-E74F-9771-31E7485F639E}"/>
              </a:ext>
            </a:extLst>
          </p:cNvPr>
          <p:cNvSpPr/>
          <p:nvPr/>
        </p:nvSpPr>
        <p:spPr>
          <a:xfrm>
            <a:off x="3124200" y="514350"/>
            <a:ext cx="5410200" cy="990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BFD1BC-DF07-3A4B-9C23-60543699232E}"/>
              </a:ext>
            </a:extLst>
          </p:cNvPr>
          <p:cNvSpPr/>
          <p:nvPr/>
        </p:nvSpPr>
        <p:spPr>
          <a:xfrm>
            <a:off x="3200400" y="1127521"/>
            <a:ext cx="2692067" cy="319683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B6147-9F5E-4A41-A4B4-3710330A2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Seismic waves </a:t>
            </a:r>
            <a:r>
              <a:rPr lang="en-US" dirty="0" smtClean="0"/>
              <a:t>depend on</a:t>
            </a:r>
            <a:r>
              <a:rPr lang="en-US" dirty="0"/>
              <a:t>…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E75450-1EA3-A64D-9707-177E9DB44D97}"/>
              </a:ext>
            </a:extLst>
          </p:cNvPr>
          <p:cNvSpPr/>
          <p:nvPr/>
        </p:nvSpPr>
        <p:spPr>
          <a:xfrm>
            <a:off x="2971800" y="3943351"/>
            <a:ext cx="25908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3CB687-7D05-EA41-8F78-23DDB2261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Elasticity			     Inertia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35" y="2083224"/>
            <a:ext cx="3750959" cy="2365380"/>
          </a:xfrm>
          <a:prstGeom prst="rect">
            <a:avLst/>
          </a:prstGeom>
        </p:spPr>
      </p:pic>
      <p:pic>
        <p:nvPicPr>
          <p:cNvPr id="4" name="Picture 3" descr="54511458-inertia-it-is-the-tendency-of-objects-to-keep-moving-in-a-straight-line-at-constant-velocity-or-tend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4"/>
          <a:stretch/>
        </p:blipFill>
        <p:spPr>
          <a:xfrm>
            <a:off x="4836687" y="1841423"/>
            <a:ext cx="4271225" cy="28539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91000" y="3028950"/>
            <a:ext cx="838200" cy="3048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9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-wave_ani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0"/>
            <a:ext cx="8817429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777585">
            <a:off x="1480438" y="2728004"/>
            <a:ext cx="21336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777585">
            <a:off x="1632838" y="2728005"/>
            <a:ext cx="21336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-2667000" y="2305050"/>
            <a:ext cx="533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6477000" y="2305050"/>
            <a:ext cx="5334000" cy="5334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14400" y="4171950"/>
            <a:ext cx="3817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ptima" pitchFamily="2" charset="0"/>
              </a:rPr>
              <a:t>W</a:t>
            </a:r>
            <a:r>
              <a:rPr lang="en-US" sz="3600" dirty="0" smtClean="0">
                <a:latin typeface="Optima" pitchFamily="2" charset="0"/>
              </a:rPr>
              <a:t>ave propagation</a:t>
            </a:r>
          </a:p>
        </p:txBody>
      </p:sp>
    </p:spTree>
    <p:extLst>
      <p:ext uri="{BB962C8B-B14F-4D97-AF65-F5344CB8AC3E}">
        <p14:creationId xmlns:p14="http://schemas.microsoft.com/office/powerpoint/2010/main" val="37909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rcRect l="50648" t="67410" r="8170" b="11868"/>
          <a:stretch/>
        </p:blipFill>
        <p:spPr>
          <a:xfrm>
            <a:off x="1524000" y="858510"/>
            <a:ext cx="5943600" cy="4227840"/>
          </a:xfrm>
          <a:prstGeom prst="rect">
            <a:avLst/>
          </a:prstGeom>
          <a:ln>
            <a:noFill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Wave </a:t>
            </a:r>
            <a:r>
              <a:rPr lang="en-US" dirty="0"/>
              <a:t>fronts </a:t>
            </a:r>
            <a:r>
              <a:rPr lang="en-US" dirty="0" smtClean="0"/>
              <a:t>vs. rays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10000" y="1123950"/>
            <a:ext cx="167225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source of wave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39000" y="2266950"/>
            <a:ext cx="1698461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ray = direction</a:t>
            </a:r>
          </a:p>
          <a:p>
            <a:r>
              <a:rPr lang="en-US" dirty="0" smtClean="0">
                <a:latin typeface="Optima" pitchFamily="2" charset="0"/>
              </a:rPr>
              <a:t>of propagation</a:t>
            </a:r>
          </a:p>
          <a:p>
            <a:endParaRPr lang="en-US" dirty="0">
              <a:latin typeface="Optima" pitchFamily="2" charset="0"/>
            </a:endParaRPr>
          </a:p>
          <a:p>
            <a:r>
              <a:rPr lang="en-US" dirty="0" smtClean="0">
                <a:latin typeface="Optima" pitchFamily="2" charset="0"/>
              </a:rPr>
              <a:t>wave front =</a:t>
            </a:r>
          </a:p>
          <a:p>
            <a:r>
              <a:rPr lang="en-US" dirty="0" smtClean="0">
                <a:latin typeface="Optima" pitchFamily="2" charset="0"/>
              </a:rPr>
              <a:t>location of </a:t>
            </a:r>
          </a:p>
          <a:p>
            <a:r>
              <a:rPr lang="en-US" dirty="0" smtClean="0">
                <a:latin typeface="Optima" pitchFamily="2" charset="0"/>
              </a:rPr>
              <a:t>particle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/>
        </p:blipFill>
        <p:spPr>
          <a:xfrm>
            <a:off x="1257300" y="0"/>
            <a:ext cx="6629400" cy="5045126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6781800" y="133350"/>
            <a:ext cx="2146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Optima" pitchFamily="2" charset="0"/>
              </a:rPr>
              <a:t>seismic body waves</a:t>
            </a:r>
          </a:p>
          <a:p>
            <a:r>
              <a:rPr lang="en-US" dirty="0" smtClean="0">
                <a:latin typeface="Optima" pitchFamily="2" charset="0"/>
              </a:rPr>
              <a:t>(in elastic medium)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bg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Optima" pitchFamily="2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</TotalTime>
  <Words>719</Words>
  <Application>Microsoft Office PowerPoint</Application>
  <PresentationFormat>On-screen Show (16:9)</PresentationFormat>
  <Paragraphs>147</Paragraphs>
  <Slides>48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Comic Sans MS</vt:lpstr>
      <vt:lpstr>Optima</vt:lpstr>
      <vt:lpstr>Wingdings</vt:lpstr>
      <vt:lpstr>Office Theme</vt:lpstr>
      <vt:lpstr>Earth’s interior</vt:lpstr>
      <vt:lpstr>How can we figure out the  interior structure of the Earth?</vt:lpstr>
      <vt:lpstr>PowerPoint Presentation</vt:lpstr>
      <vt:lpstr>Sources of seismic waves</vt:lpstr>
      <vt:lpstr>Man-made sources (active seismics)</vt:lpstr>
      <vt:lpstr>Seismic waves depend on…</vt:lpstr>
      <vt:lpstr>PowerPoint Presentation</vt:lpstr>
      <vt:lpstr>Wave fronts vs. rays</vt:lpstr>
      <vt:lpstr>PowerPoint Presentation</vt:lpstr>
      <vt:lpstr>PowerPoint Presentation</vt:lpstr>
      <vt:lpstr>PowerPoint Presentation</vt:lpstr>
      <vt:lpstr>Body and surface waves</vt:lpstr>
      <vt:lpstr>Detection of waves: seismographs</vt:lpstr>
      <vt:lpstr>Different components of ground motion</vt:lpstr>
      <vt:lpstr>PowerPoint Presentation</vt:lpstr>
      <vt:lpstr>PowerPoint Presentation</vt:lpstr>
      <vt:lpstr>PowerPoint Presentation</vt:lpstr>
      <vt:lpstr>PowerPoint Presentation</vt:lpstr>
      <vt:lpstr>Wave  propagation</vt:lpstr>
      <vt:lpstr>PowerPoint Presentation</vt:lpstr>
      <vt:lpstr>Snell’s law says that</vt:lpstr>
      <vt:lpstr>Body wave refraction (smooth velocity change)</vt:lpstr>
      <vt:lpstr>PowerPoint Presentation</vt:lpstr>
      <vt:lpstr>Outer core is fluid!</vt:lpstr>
      <vt:lpstr>PowerPoint Presentation</vt:lpstr>
      <vt:lpstr>1-D Earth structure</vt:lpstr>
      <vt:lpstr>Thermal (and mechanical)  boundary layers of the  high Rayleigh number  convecting mantle</vt:lpstr>
      <vt:lpstr>Plates are part of the convecting mantle (= lithosphere)</vt:lpstr>
      <vt:lpstr>Mantle temperatures  and melting</vt:lpstr>
      <vt:lpstr>PowerPoint Presentation</vt:lpstr>
      <vt:lpstr>PowerPoint Presentation</vt:lpstr>
      <vt:lpstr>PowerPoint Presentation</vt:lpstr>
      <vt:lpstr>PowerPoint Presentation</vt:lpstr>
      <vt:lpstr>Plume rising  from lower  thermal  boundary  layer (core mantle boundary)</vt:lpstr>
      <vt:lpstr>Plume head  hits  litho-sphere</vt:lpstr>
      <vt:lpstr>PowerPoint Presentation</vt:lpstr>
      <vt:lpstr>PowerPoint Presentation</vt:lpstr>
      <vt:lpstr>PowerPoint Presentation</vt:lpstr>
      <vt:lpstr>PowerPoint Presentation</vt:lpstr>
      <vt:lpstr>Hotspot lavas tell us about  the core-mantle boundary</vt:lpstr>
      <vt:lpstr>Core processes  and the magnetic field</vt:lpstr>
      <vt:lpstr>Geodynamo</vt:lpstr>
      <vt:lpstr>Magnetic field reversal  (chaotic process)</vt:lpstr>
      <vt:lpstr>Current magnetic field strength</vt:lpstr>
      <vt:lpstr>PowerPoint Presentation</vt:lpstr>
      <vt:lpstr>PowerPoint Presentation</vt:lpstr>
      <vt:lpstr>Additional material</vt:lpstr>
      <vt:lpstr>Additional material for review</vt:lpstr>
    </vt:vector>
  </TitlesOfParts>
  <Company>USC Earth Sciences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Plate tectonics</dc:title>
  <dc:creator>Thorsten Becker</dc:creator>
  <cp:lastModifiedBy>Becker, Thorsten</cp:lastModifiedBy>
  <cp:revision>191</cp:revision>
  <dcterms:created xsi:type="dcterms:W3CDTF">2018-02-18T18:23:36Z</dcterms:created>
  <dcterms:modified xsi:type="dcterms:W3CDTF">2021-04-03T18:19:10Z</dcterms:modified>
</cp:coreProperties>
</file>